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F950FC-21B1-42C6-B8B5-5402D2176CA7}" type="datetimeFigureOut">
              <a:rPr lang="uk-UA" smtClean="0"/>
              <a:t>01.06.2023</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71385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241993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6281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B13F6BA-63B6-483A-8B96-8EC13FD6B08D}"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78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6229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F950FC-21B1-42C6-B8B5-5402D2176CA7}" type="datetimeFigureOut">
              <a:rPr lang="uk-UA" smtClean="0"/>
              <a:t>01.06.2023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404892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F950FC-21B1-42C6-B8B5-5402D2176CA7}" type="datetimeFigureOut">
              <a:rPr lang="uk-UA" smtClean="0"/>
              <a:t>01.06.2023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302981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F950FC-21B1-42C6-B8B5-5402D2176CA7}" type="datetimeFigureOut">
              <a:rPr lang="uk-UA" smtClean="0"/>
              <a:t>01.06.2023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855737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F950FC-21B1-42C6-B8B5-5402D2176CA7}" type="datetimeFigureOut">
              <a:rPr lang="uk-UA" smtClean="0"/>
              <a:t>01.06.2023</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207324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F950FC-21B1-42C6-B8B5-5402D2176CA7}" type="datetimeFigureOut">
              <a:rPr lang="uk-UA" smtClean="0"/>
              <a:t>01.06.2023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1928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F950FC-21B1-42C6-B8B5-5402D2176CA7}" type="datetimeFigureOut">
              <a:rPr lang="uk-UA" smtClean="0"/>
              <a:t>01.06.2023</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65124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82085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5F950FC-21B1-42C6-B8B5-5402D2176CA7}" type="datetimeFigureOut">
              <a:rPr lang="uk-UA" smtClean="0"/>
              <a:t>01.06.2023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23159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5F950FC-21B1-42C6-B8B5-5402D2176CA7}" type="datetimeFigureOut">
              <a:rPr lang="uk-UA" smtClean="0"/>
              <a:t>01.06.2023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343032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950FC-21B1-42C6-B8B5-5402D2176CA7}" type="datetimeFigureOut">
              <a:rPr lang="uk-UA" smtClean="0"/>
              <a:t>01.06.2023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358302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236182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950FC-21B1-42C6-B8B5-5402D2176CA7}" type="datetimeFigureOut">
              <a:rPr lang="uk-UA" smtClean="0"/>
              <a:t>01.06.2023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13F6BA-63B6-483A-8B96-8EC13FD6B08D}" type="slidenum">
              <a:rPr lang="uk-UA" smtClean="0"/>
              <a:t>‹№›</a:t>
            </a:fld>
            <a:endParaRPr lang="uk-UA"/>
          </a:p>
        </p:txBody>
      </p:sp>
    </p:spTree>
    <p:extLst>
      <p:ext uri="{BB962C8B-B14F-4D97-AF65-F5344CB8AC3E}">
        <p14:creationId xmlns:p14="http://schemas.microsoft.com/office/powerpoint/2010/main" val="21884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F950FC-21B1-42C6-B8B5-5402D2176CA7}" type="datetimeFigureOut">
              <a:rPr lang="uk-UA" smtClean="0"/>
              <a:t>01.06.2023</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13F6BA-63B6-483A-8B96-8EC13FD6B08D}" type="slidenum">
              <a:rPr lang="uk-UA" smtClean="0"/>
              <a:t>‹№›</a:t>
            </a:fld>
            <a:endParaRPr lang="uk-UA"/>
          </a:p>
        </p:txBody>
      </p:sp>
    </p:spTree>
    <p:extLst>
      <p:ext uri="{BB962C8B-B14F-4D97-AF65-F5344CB8AC3E}">
        <p14:creationId xmlns:p14="http://schemas.microsoft.com/office/powerpoint/2010/main" val="334315792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4073" y="850209"/>
            <a:ext cx="6944973" cy="549099"/>
          </a:xfrm>
        </p:spPr>
        <p:txBody>
          <a:bodyPr>
            <a:normAutofit fontScale="90000"/>
          </a:bodyPr>
          <a:lstStyle/>
          <a:p>
            <a:r>
              <a:rPr lang="uk-UA" sz="2000" dirty="0" smtClean="0"/>
              <a:t>Державний університет </a:t>
            </a:r>
            <a:r>
              <a:rPr lang="en-US" sz="2000" dirty="0" smtClean="0"/>
              <a:t>“</a:t>
            </a:r>
            <a:r>
              <a:rPr lang="ru-RU" sz="2000" dirty="0" smtClean="0"/>
              <a:t>Жит</a:t>
            </a:r>
            <a:r>
              <a:rPr lang="uk-UA" sz="2000" dirty="0" err="1" smtClean="0"/>
              <a:t>омирська</a:t>
            </a:r>
            <a:r>
              <a:rPr lang="uk-UA" sz="2000" dirty="0" smtClean="0"/>
              <a:t> політехніка</a:t>
            </a:r>
            <a:r>
              <a:rPr lang="en-US" sz="2000" dirty="0" smtClean="0"/>
              <a:t>”</a:t>
            </a:r>
            <a:endParaRPr lang="uk-UA" sz="2000" dirty="0"/>
          </a:p>
        </p:txBody>
      </p:sp>
      <p:sp>
        <p:nvSpPr>
          <p:cNvPr id="3" name="Объект 2"/>
          <p:cNvSpPr>
            <a:spLocks noGrp="1"/>
          </p:cNvSpPr>
          <p:nvPr>
            <p:ph idx="1"/>
          </p:nvPr>
        </p:nvSpPr>
        <p:spPr>
          <a:xfrm>
            <a:off x="4398818" y="1971999"/>
            <a:ext cx="7578436" cy="3232655"/>
          </a:xfrm>
        </p:spPr>
        <p:txBody>
          <a:bodyPr>
            <a:normAutofit fontScale="62500" lnSpcReduction="20000"/>
          </a:bodyPr>
          <a:lstStyle/>
          <a:p>
            <a:pPr marL="0" indent="0">
              <a:buNone/>
            </a:pPr>
            <a:r>
              <a:rPr lang="ru-RU" sz="4100" dirty="0" smtClean="0"/>
              <a:t>Кандидат на посаду </a:t>
            </a:r>
            <a:r>
              <a:rPr lang="ru-RU" sz="4100" dirty="0" err="1" smtClean="0"/>
              <a:t>студентського</a:t>
            </a:r>
            <a:r>
              <a:rPr lang="ru-RU" sz="4100" dirty="0" smtClean="0"/>
              <a:t> декана</a:t>
            </a:r>
          </a:p>
          <a:p>
            <a:pPr marL="0" indent="0" algn="ctr">
              <a:buNone/>
            </a:pPr>
            <a:r>
              <a:rPr lang="ru-RU" sz="4100" dirty="0" smtClean="0"/>
              <a:t>Ф</a:t>
            </a:r>
            <a:r>
              <a:rPr lang="uk-UA" sz="4100" dirty="0" smtClean="0"/>
              <a:t>КІТМР</a:t>
            </a:r>
          </a:p>
          <a:p>
            <a:pPr marL="0" indent="0" algn="ctr">
              <a:buNone/>
            </a:pPr>
            <a:endParaRPr lang="uk-UA" dirty="0"/>
          </a:p>
          <a:p>
            <a:pPr marL="0" indent="0" algn="ctr">
              <a:buNone/>
            </a:pPr>
            <a:endParaRPr lang="uk-UA" sz="7300" dirty="0" smtClean="0"/>
          </a:p>
          <a:p>
            <a:pPr marL="0" indent="0">
              <a:buNone/>
            </a:pPr>
            <a:r>
              <a:rPr lang="uk-UA" sz="8000" dirty="0" smtClean="0"/>
              <a:t>МАКАРУК </a:t>
            </a:r>
          </a:p>
          <a:p>
            <a:pPr marL="0" indent="0" algn="ctr">
              <a:buNone/>
            </a:pPr>
            <a:r>
              <a:rPr lang="uk-UA" sz="8000" dirty="0" smtClean="0"/>
              <a:t>       ВОЛОДИМИР</a:t>
            </a:r>
            <a:endParaRPr lang="uk-UA" sz="8000" dirty="0"/>
          </a:p>
        </p:txBody>
      </p:sp>
      <p:sp>
        <p:nvSpPr>
          <p:cNvPr id="5" name="Скругленный прямоугольник 4"/>
          <p:cNvSpPr/>
          <p:nvPr/>
        </p:nvSpPr>
        <p:spPr>
          <a:xfrm>
            <a:off x="3352801" y="6026726"/>
            <a:ext cx="8624454" cy="651163"/>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sz="2400" dirty="0" smtClean="0">
                <a:solidFill>
                  <a:schemeClr val="bg1"/>
                </a:solidFill>
              </a:rPr>
              <a:t>Студент 1 курсу спеціальності </a:t>
            </a:r>
            <a:r>
              <a:rPr lang="en-US" sz="2400" dirty="0" smtClean="0">
                <a:solidFill>
                  <a:schemeClr val="bg1"/>
                </a:solidFill>
              </a:rPr>
              <a:t>“</a:t>
            </a:r>
            <a:r>
              <a:rPr lang="uk-UA" sz="2400" dirty="0" smtClean="0">
                <a:solidFill>
                  <a:schemeClr val="bg1"/>
                </a:solidFill>
              </a:rPr>
              <a:t>Прикладна механіка</a:t>
            </a:r>
            <a:r>
              <a:rPr lang="en-US" sz="2400" dirty="0" smtClean="0">
                <a:solidFill>
                  <a:schemeClr val="bg1"/>
                </a:solidFill>
              </a:rPr>
              <a:t>”</a:t>
            </a:r>
            <a:r>
              <a:rPr lang="uk-UA" sz="2400" dirty="0" smtClean="0">
                <a:solidFill>
                  <a:schemeClr val="bg1"/>
                </a:solidFill>
              </a:rPr>
              <a:t> </a:t>
            </a:r>
            <a:endParaRPr lang="uk-UA" sz="2400" dirty="0">
              <a:solidFill>
                <a:schemeClr val="bg1"/>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96" y="1520534"/>
            <a:ext cx="3270539" cy="4360719"/>
          </a:xfrm>
          <a:prstGeom prst="rect">
            <a:avLst/>
          </a:prstGeom>
        </p:spPr>
      </p:pic>
    </p:spTree>
    <p:extLst>
      <p:ext uri="{BB962C8B-B14F-4D97-AF65-F5344CB8AC3E}">
        <p14:creationId xmlns:p14="http://schemas.microsoft.com/office/powerpoint/2010/main" val="778884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5959617" y="1271164"/>
            <a:ext cx="6096001" cy="175432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uk-UA"/>
          </a:p>
        </p:txBody>
      </p:sp>
      <p:sp>
        <p:nvSpPr>
          <p:cNvPr id="2" name="TextBox 1"/>
          <p:cNvSpPr txBox="1"/>
          <p:nvPr/>
        </p:nvSpPr>
        <p:spPr>
          <a:xfrm>
            <a:off x="5959617" y="1271164"/>
            <a:ext cx="6096001" cy="1754326"/>
          </a:xfrm>
          <a:prstGeom prst="rect">
            <a:avLst/>
          </a:prstGeom>
          <a:noFill/>
          <a:ln w="76200">
            <a:solidFill>
              <a:srgbClr val="C00000"/>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b="1" dirty="0" smtClean="0">
                <a:ln/>
                <a:solidFill>
                  <a:srgbClr val="FFFF00"/>
                </a:solidFill>
              </a:rPr>
              <a:t>Головна мета на      посаді</a:t>
            </a:r>
            <a:endParaRPr lang="uk-UA" sz="5400" b="1" dirty="0">
              <a:ln/>
              <a:solidFill>
                <a:srgbClr val="FFFF00"/>
              </a:solidFill>
            </a:endParaRPr>
          </a:p>
        </p:txBody>
      </p:sp>
      <p:sp>
        <p:nvSpPr>
          <p:cNvPr id="3" name="Прямоугольник 2"/>
          <p:cNvSpPr/>
          <p:nvPr/>
        </p:nvSpPr>
        <p:spPr>
          <a:xfrm>
            <a:off x="147637" y="2986088"/>
            <a:ext cx="6705601" cy="3657600"/>
          </a:xfrm>
          <a:prstGeom prst="rect">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solidFill>
                  <a:schemeClr val="bg1"/>
                </a:solidFill>
              </a:rPr>
              <a:t>Моя мета полягає у забезпеченні активного та гармонійного студентського життя сприяючи як особистому так і академічному розвитку студентів, впровадження програм психологічної підтримки, організація культурно – освітніх заходів та спортивних </a:t>
            </a:r>
            <a:r>
              <a:rPr lang="uk-UA" sz="2800" dirty="0" err="1" smtClean="0">
                <a:solidFill>
                  <a:schemeClr val="bg1"/>
                </a:solidFill>
              </a:rPr>
              <a:t>активностей</a:t>
            </a:r>
            <a:endParaRPr lang="uk-UA" sz="2800" dirty="0">
              <a:solidFill>
                <a:schemeClr val="bg1"/>
              </a:solidFill>
            </a:endParaRPr>
          </a:p>
        </p:txBody>
      </p:sp>
      <p:sp>
        <p:nvSpPr>
          <p:cNvPr id="5" name="AutoShape 2" descr="Презентація з теми: &quot;Ефективна комунікація. Роль спілкування в житті людини  і суспільства.&quot; | Презентація. Громадянська освіта"/>
          <p:cNvSpPr>
            <a:spLocks noChangeAspect="1" noChangeArrowheads="1"/>
          </p:cNvSpPr>
          <p:nvPr/>
        </p:nvSpPr>
        <p:spPr bwMode="auto">
          <a:xfrm flipV="1">
            <a:off x="155575" y="1271164"/>
            <a:ext cx="1415622" cy="271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Презентація з теми: &quot;Ефективна комунікація. Роль спілкування в житті людини  і суспільства.&quot; | Презентація. Громадянська освіт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0" name="Picture 6" descr="Презентація з теми: &quot;Ефективна комунікація. Роль спілкування в житті людини  і суспільства.&quot; | Презентація. Громадянська осві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601" y="3771900"/>
            <a:ext cx="4583905" cy="2400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24606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0492" y="329364"/>
            <a:ext cx="6700838" cy="885825"/>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uk-UA" sz="5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Основні завдання</a:t>
            </a:r>
            <a:endParaRPr lang="uk-UA"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3894849" y="1840830"/>
            <a:ext cx="4692315" cy="1359568"/>
          </a:xfrm>
          <a:prstGeom prst="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Комунікація із студентами  понад усе</a:t>
            </a:r>
            <a:endParaRPr lang="uk-UA"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Прямоугольник 4"/>
          <p:cNvSpPr/>
          <p:nvPr/>
        </p:nvSpPr>
        <p:spPr>
          <a:xfrm>
            <a:off x="8490911" y="5245769"/>
            <a:ext cx="3468478" cy="1359568"/>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Активне представництво студентських інтересів</a:t>
            </a:r>
            <a:endParaRPr lang="uk-UA"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Прямоугольник 5"/>
          <p:cNvSpPr/>
          <p:nvPr/>
        </p:nvSpPr>
        <p:spPr>
          <a:xfrm>
            <a:off x="4167877" y="5245769"/>
            <a:ext cx="3953752" cy="1359568"/>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Створення окремих груп команди що відповідатимуть за різні завдання</a:t>
            </a:r>
            <a:endParaRPr lang="uk-UA"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Прямоугольник 6"/>
          <p:cNvSpPr/>
          <p:nvPr/>
        </p:nvSpPr>
        <p:spPr>
          <a:xfrm>
            <a:off x="6597942" y="3531266"/>
            <a:ext cx="3544679" cy="1359568"/>
          </a:xfrm>
          <a:prstGeom prst="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Проведення </a:t>
            </a:r>
            <a:r>
              <a:rPr lang="uk-UA"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івентів</a:t>
            </a:r>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з метою розвитку усіх сторін студента</a:t>
            </a:r>
            <a:endParaRPr lang="uk-UA"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Прямоугольник 7"/>
          <p:cNvSpPr/>
          <p:nvPr/>
        </p:nvSpPr>
        <p:spPr>
          <a:xfrm>
            <a:off x="192505" y="5221702"/>
            <a:ext cx="3606090" cy="1359568"/>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Розробити та впровадити програму підтримки студентів</a:t>
            </a:r>
            <a:endParaRPr lang="uk-UA"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Прямоугольник 8"/>
          <p:cNvSpPr/>
          <p:nvPr/>
        </p:nvSpPr>
        <p:spPr>
          <a:xfrm>
            <a:off x="2237875" y="3531266"/>
            <a:ext cx="3449522" cy="1359568"/>
          </a:xfrm>
          <a:prstGeom prst="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Покращення системи </a:t>
            </a:r>
            <a:r>
              <a:rPr lang="uk-UA"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менторства</a:t>
            </a:r>
            <a:endParaRPr lang="uk-UA"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20066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3850105" y="770022"/>
            <a:ext cx="8193503" cy="1022684"/>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Спільна робота над спільною метою</a:t>
            </a:r>
            <a:endParaRPr lang="uk-UA"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926430" y="1937084"/>
            <a:ext cx="4379495" cy="4716380"/>
          </a:xfrm>
          <a:prstGeom prst="rect">
            <a:avLst/>
          </a:prstGeom>
          <a:solidFill>
            <a:schemeClr val="tx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6600">
                  <a:solidFill>
                    <a:schemeClr val="accent2"/>
                  </a:solidFill>
                  <a:prstDash val="solid"/>
                </a:ln>
                <a:solidFill>
                  <a:srgbClr val="002060"/>
                </a:solidFill>
                <a:effectLst>
                  <a:outerShdw dist="38100" dir="2700000" algn="tl" rotWithShape="0">
                    <a:schemeClr val="accent2"/>
                  </a:outerShdw>
                </a:effectLst>
              </a:rPr>
              <a:t>Це наш ключ до успіху і досягнення великих результатів. Ми об’єднаємося аби досягти однієї спільної цілі –зробити наше студентське життя комфортним та цікавим. Разом ми станемо сильнішими, адже ідеї та знання, які ми об’єднуємо, збагачують наш потенціал! Завдяки різним поглядам ми зможемо розглядати проблеми з різних кутів і знайти найефективніші шляхи досягнення результату!</a:t>
            </a:r>
          </a:p>
          <a:p>
            <a:pPr algn="ctr"/>
            <a:r>
              <a:rPr lang="uk-UA" sz="2000" b="1" dirty="0" smtClean="0">
                <a:ln w="6600">
                  <a:solidFill>
                    <a:schemeClr val="accent2"/>
                  </a:solidFill>
                  <a:prstDash val="solid"/>
                </a:ln>
                <a:solidFill>
                  <a:srgbClr val="002060"/>
                </a:solidFill>
                <a:effectLst>
                  <a:outerShdw dist="38100" dir="2700000" algn="tl" rotWithShape="0">
                    <a:schemeClr val="accent2"/>
                  </a:outerShdw>
                </a:effectLst>
              </a:rPr>
              <a:t>Отож разом до успіху!</a:t>
            </a:r>
            <a:endParaRPr lang="uk-UA" b="1" dirty="0" smtClean="0">
              <a:ln w="6600">
                <a:solidFill>
                  <a:schemeClr val="accent2"/>
                </a:solidFill>
                <a:prstDash val="solid"/>
              </a:ln>
              <a:solidFill>
                <a:srgbClr val="002060"/>
              </a:solidFill>
              <a:effectLst>
                <a:outerShdw dist="38100" dir="2700000" algn="tl" rotWithShape="0">
                  <a:schemeClr val="accent2"/>
                </a:outerShdw>
              </a:effectLst>
            </a:endParaRPr>
          </a:p>
        </p:txBody>
      </p:sp>
      <p:pic>
        <p:nvPicPr>
          <p:cNvPr id="3074" name="Picture 2" descr="Ефективна командна робота - публікації на Job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007" y="1937084"/>
            <a:ext cx="3453897" cy="2302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Що таке командна робота, чому вона така важлива і як впливає на успі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02" y="4239682"/>
            <a:ext cx="3772806" cy="244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0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011360" y="3250031"/>
            <a:ext cx="5041232" cy="81814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Моя команда</a:t>
            </a:r>
            <a:endParaRPr lang="uk-UA"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Блок-схема: альтернативный процесс 2"/>
          <p:cNvSpPr/>
          <p:nvPr/>
        </p:nvSpPr>
        <p:spPr>
          <a:xfrm>
            <a:off x="32555" y="4341302"/>
            <a:ext cx="2033337" cy="2431689"/>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Блок-схема: альтернативный процесс 3"/>
          <p:cNvSpPr/>
          <p:nvPr/>
        </p:nvSpPr>
        <p:spPr>
          <a:xfrm>
            <a:off x="2890586" y="4154394"/>
            <a:ext cx="1976455" cy="1985209"/>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Блок-схема: альтернативный процесс 4"/>
          <p:cNvSpPr/>
          <p:nvPr/>
        </p:nvSpPr>
        <p:spPr>
          <a:xfrm>
            <a:off x="592555" y="1428234"/>
            <a:ext cx="2298031" cy="2286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Блок-схема: альтернативный процесс 5"/>
          <p:cNvSpPr/>
          <p:nvPr/>
        </p:nvSpPr>
        <p:spPr>
          <a:xfrm>
            <a:off x="10046367" y="3867821"/>
            <a:ext cx="1736937" cy="2187739"/>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Блок-схема: альтернативный процесс 6"/>
          <p:cNvSpPr/>
          <p:nvPr/>
        </p:nvSpPr>
        <p:spPr>
          <a:xfrm>
            <a:off x="9609431" y="464607"/>
            <a:ext cx="2277770" cy="2923674"/>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Блок-схема: альтернативный процесс 7"/>
          <p:cNvSpPr/>
          <p:nvPr/>
        </p:nvSpPr>
        <p:spPr>
          <a:xfrm>
            <a:off x="7138737" y="189492"/>
            <a:ext cx="1997242" cy="2622883"/>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Блок-схема: альтернативный процесс 8"/>
          <p:cNvSpPr/>
          <p:nvPr/>
        </p:nvSpPr>
        <p:spPr>
          <a:xfrm>
            <a:off x="3754388" y="625642"/>
            <a:ext cx="2225307" cy="2155153"/>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2751" y="747949"/>
            <a:ext cx="1949117" cy="1901998"/>
          </a:xfrm>
          <a:prstGeom prst="roundRect">
            <a:avLst/>
          </a:prstGeom>
        </p:spPr>
      </p:pic>
      <p:sp>
        <p:nvSpPr>
          <p:cNvPr id="11" name="Блок-схема: альтернативный процесс 10"/>
          <p:cNvSpPr/>
          <p:nvPr/>
        </p:nvSpPr>
        <p:spPr>
          <a:xfrm>
            <a:off x="3797969" y="2812375"/>
            <a:ext cx="2298031" cy="276726"/>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smtClean="0"/>
              <a:t>Данилюк Тарас</a:t>
            </a:r>
            <a:endParaRPr lang="uk-UA" dirty="0"/>
          </a:p>
        </p:txBody>
      </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t="31841"/>
          <a:stretch/>
        </p:blipFill>
        <p:spPr>
          <a:xfrm>
            <a:off x="746369" y="1566597"/>
            <a:ext cx="2016360" cy="2009274"/>
          </a:xfrm>
          <a:prstGeom prst="roundRect">
            <a:avLst/>
          </a:prstGeom>
        </p:spPr>
      </p:pic>
      <p:sp>
        <p:nvSpPr>
          <p:cNvPr id="13" name="Блок-схема: альтернативный процесс 12"/>
          <p:cNvSpPr/>
          <p:nvPr/>
        </p:nvSpPr>
        <p:spPr>
          <a:xfrm>
            <a:off x="464698" y="3717145"/>
            <a:ext cx="2298031" cy="276726"/>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err="1" smtClean="0"/>
              <a:t>Швидюк</a:t>
            </a:r>
            <a:r>
              <a:rPr lang="uk-UA" dirty="0" smtClean="0"/>
              <a:t> Тарас</a:t>
            </a:r>
            <a:endParaRPr lang="uk-UA"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070" y="299526"/>
            <a:ext cx="1772653" cy="2401054"/>
          </a:xfrm>
          <a:prstGeom prst="roundRect">
            <a:avLst/>
          </a:prstGeom>
        </p:spPr>
      </p:pic>
      <p:sp>
        <p:nvSpPr>
          <p:cNvPr id="15" name="Блок-схема: альтернативный процесс 14"/>
          <p:cNvSpPr/>
          <p:nvPr/>
        </p:nvSpPr>
        <p:spPr>
          <a:xfrm>
            <a:off x="6960267" y="2858745"/>
            <a:ext cx="2384258" cy="293524"/>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err="1" smtClean="0"/>
              <a:t>Данюк</a:t>
            </a:r>
            <a:r>
              <a:rPr lang="uk-UA" dirty="0" smtClean="0"/>
              <a:t> Олександр</a:t>
            </a:r>
            <a:endParaRPr lang="uk-UA" dirty="0"/>
          </a:p>
        </p:txBody>
      </p:sp>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6242" y="561734"/>
            <a:ext cx="2047064" cy="2729419"/>
          </a:xfrm>
          <a:prstGeom prst="roundRect">
            <a:avLst/>
          </a:prstGeom>
        </p:spPr>
      </p:pic>
      <p:sp>
        <p:nvSpPr>
          <p:cNvPr id="17" name="Блок-схема: альтернативный процесс 16"/>
          <p:cNvSpPr/>
          <p:nvPr/>
        </p:nvSpPr>
        <p:spPr>
          <a:xfrm>
            <a:off x="9433762" y="3436407"/>
            <a:ext cx="2481892" cy="280738"/>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smtClean="0"/>
              <a:t>Широбоков Василь</a:t>
            </a:r>
            <a:endParaRPr lang="uk-UA" dirty="0"/>
          </a:p>
        </p:txBody>
      </p:sp>
      <p:sp>
        <p:nvSpPr>
          <p:cNvPr id="18" name="Блок-схема: альтернативный процесс 17"/>
          <p:cNvSpPr/>
          <p:nvPr/>
        </p:nvSpPr>
        <p:spPr>
          <a:xfrm>
            <a:off x="5436296" y="4128581"/>
            <a:ext cx="1702442" cy="1985209"/>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Блок-схема: альтернативный процесс 18"/>
          <p:cNvSpPr/>
          <p:nvPr/>
        </p:nvSpPr>
        <p:spPr>
          <a:xfrm>
            <a:off x="7560231" y="4154394"/>
            <a:ext cx="1724678" cy="2653448"/>
          </a:xfrm>
          <a:prstGeom prst="flowChartAlternateProcess">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 name="Рисунок 19"/>
          <p:cNvPicPr>
            <a:picLocks noChangeAspect="1"/>
          </p:cNvPicPr>
          <p:nvPr/>
        </p:nvPicPr>
        <p:blipFill rotWithShape="1">
          <a:blip r:embed="rId6" cstate="print">
            <a:extLst>
              <a:ext uri="{28A0092B-C50C-407E-A947-70E740481C1C}">
                <a14:useLocalDpi xmlns:a14="http://schemas.microsoft.com/office/drawing/2010/main" val="0"/>
              </a:ext>
            </a:extLst>
          </a:blip>
          <a:srcRect l="15627" t="28493"/>
          <a:stretch/>
        </p:blipFill>
        <p:spPr>
          <a:xfrm>
            <a:off x="10142666" y="3965707"/>
            <a:ext cx="1551112" cy="2035241"/>
          </a:xfrm>
          <a:prstGeom prst="rect">
            <a:avLst/>
          </a:prstGeom>
        </p:spPr>
      </p:pic>
      <p:sp>
        <p:nvSpPr>
          <p:cNvPr id="21" name="Блок-схема: альтернативный процесс 20"/>
          <p:cNvSpPr/>
          <p:nvPr/>
        </p:nvSpPr>
        <p:spPr>
          <a:xfrm>
            <a:off x="9677276" y="6113790"/>
            <a:ext cx="2481892" cy="280738"/>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smtClean="0"/>
              <a:t>Кравчук Ростислав</a:t>
            </a:r>
            <a:endParaRPr lang="uk-UA" dirty="0"/>
          </a:p>
        </p:txBody>
      </p:sp>
      <p:pic>
        <p:nvPicPr>
          <p:cNvPr id="22" name="Рисунок 21"/>
          <p:cNvPicPr>
            <a:picLocks noChangeAspect="1"/>
          </p:cNvPicPr>
          <p:nvPr/>
        </p:nvPicPr>
        <p:blipFill rotWithShape="1">
          <a:blip r:embed="rId7" cstate="print">
            <a:extLst>
              <a:ext uri="{28A0092B-C50C-407E-A947-70E740481C1C}">
                <a14:useLocalDpi xmlns:a14="http://schemas.microsoft.com/office/drawing/2010/main" val="0"/>
              </a:ext>
            </a:extLst>
          </a:blip>
          <a:srcRect l="24869" t="42790"/>
          <a:stretch/>
        </p:blipFill>
        <p:spPr>
          <a:xfrm>
            <a:off x="7726348" y="4257928"/>
            <a:ext cx="1445718" cy="2446379"/>
          </a:xfrm>
          <a:prstGeom prst="rect">
            <a:avLst/>
          </a:prstGeom>
        </p:spPr>
      </p:pic>
      <p:sp>
        <p:nvSpPr>
          <p:cNvPr id="23" name="Блок-схема: альтернативный процесс 22"/>
          <p:cNvSpPr/>
          <p:nvPr/>
        </p:nvSpPr>
        <p:spPr>
          <a:xfrm>
            <a:off x="9433762" y="6461448"/>
            <a:ext cx="2068427" cy="327214"/>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dirty="0" smtClean="0"/>
              <a:t>Георгій </a:t>
            </a:r>
            <a:r>
              <a:rPr lang="uk-UA" dirty="0" err="1" smtClean="0"/>
              <a:t>Прудков</a:t>
            </a:r>
            <a:endParaRPr lang="uk-UA" dirty="0"/>
          </a:p>
        </p:txBody>
      </p:sp>
      <p:pic>
        <p:nvPicPr>
          <p:cNvPr id="24" name="Рисунок 23"/>
          <p:cNvPicPr>
            <a:picLocks noChangeAspect="1"/>
          </p:cNvPicPr>
          <p:nvPr/>
        </p:nvPicPr>
        <p:blipFill rotWithShape="1">
          <a:blip r:embed="rId8" cstate="print">
            <a:extLst>
              <a:ext uri="{28A0092B-C50C-407E-A947-70E740481C1C}">
                <a14:useLocalDpi xmlns:a14="http://schemas.microsoft.com/office/drawing/2010/main" val="0"/>
              </a:ext>
            </a:extLst>
          </a:blip>
          <a:srcRect l="22364" r="14453"/>
          <a:stretch/>
        </p:blipFill>
        <p:spPr>
          <a:xfrm>
            <a:off x="122297" y="4456861"/>
            <a:ext cx="1853852" cy="2200570"/>
          </a:xfrm>
          <a:prstGeom prst="roundRect">
            <a:avLst/>
          </a:prstGeom>
        </p:spPr>
      </p:pic>
      <p:sp>
        <p:nvSpPr>
          <p:cNvPr id="25" name="Блок-схема: альтернативный процесс 24"/>
          <p:cNvSpPr/>
          <p:nvPr/>
        </p:nvSpPr>
        <p:spPr>
          <a:xfrm>
            <a:off x="2065892" y="6540861"/>
            <a:ext cx="2994623" cy="276726"/>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smtClean="0"/>
              <a:t>Бродовський Владислав</a:t>
            </a:r>
            <a:endParaRPr lang="uk-UA" dirty="0"/>
          </a:p>
        </p:txBody>
      </p:sp>
      <p:sp>
        <p:nvSpPr>
          <p:cNvPr id="26" name="Блок-схема: альтернативный процесс 25"/>
          <p:cNvSpPr/>
          <p:nvPr/>
        </p:nvSpPr>
        <p:spPr>
          <a:xfrm>
            <a:off x="2411898" y="6139603"/>
            <a:ext cx="2455143" cy="276726"/>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smtClean="0"/>
              <a:t>Береговець Богдан</a:t>
            </a:r>
            <a:endParaRPr lang="uk-UA" dirty="0"/>
          </a:p>
        </p:txBody>
      </p:sp>
      <p:sp>
        <p:nvSpPr>
          <p:cNvPr id="27" name="Блок-схема: альтернативный процесс 26"/>
          <p:cNvSpPr/>
          <p:nvPr/>
        </p:nvSpPr>
        <p:spPr>
          <a:xfrm>
            <a:off x="4946984" y="6113790"/>
            <a:ext cx="2583780" cy="29168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r>
              <a:rPr lang="uk-UA" smtClean="0"/>
              <a:t>Васильчук Костянтин</a:t>
            </a:r>
            <a:endParaRPr lang="uk-UA" dirty="0"/>
          </a:p>
        </p:txBody>
      </p:sp>
      <p:pic>
        <p:nvPicPr>
          <p:cNvPr id="28" name="Рисунок 27"/>
          <p:cNvPicPr>
            <a:picLocks noChangeAspect="1"/>
          </p:cNvPicPr>
          <p:nvPr/>
        </p:nvPicPr>
        <p:blipFill rotWithShape="1">
          <a:blip r:embed="rId9" cstate="print">
            <a:extLst>
              <a:ext uri="{28A0092B-C50C-407E-A947-70E740481C1C}">
                <a14:useLocalDpi xmlns:a14="http://schemas.microsoft.com/office/drawing/2010/main" val="0"/>
              </a:ext>
            </a:extLst>
          </a:blip>
          <a:srcRect t="12367"/>
          <a:stretch/>
        </p:blipFill>
        <p:spPr>
          <a:xfrm>
            <a:off x="5537659" y="4245024"/>
            <a:ext cx="1499716" cy="1752322"/>
          </a:xfrm>
          <a:prstGeom prst="roundRect">
            <a:avLst/>
          </a:prstGeom>
        </p:spPr>
      </p:pic>
      <p:pic>
        <p:nvPicPr>
          <p:cNvPr id="29" name="Рисунок 28"/>
          <p:cNvPicPr>
            <a:picLocks noChangeAspect="1"/>
          </p:cNvPicPr>
          <p:nvPr/>
        </p:nvPicPr>
        <p:blipFill rotWithShape="1">
          <a:blip r:embed="rId10" cstate="print">
            <a:extLst>
              <a:ext uri="{28A0092B-C50C-407E-A947-70E740481C1C}">
                <a14:useLocalDpi xmlns:a14="http://schemas.microsoft.com/office/drawing/2010/main" val="0"/>
              </a:ext>
            </a:extLst>
          </a:blip>
          <a:srcRect t="13573"/>
          <a:stretch/>
        </p:blipFill>
        <p:spPr>
          <a:xfrm>
            <a:off x="3074174" y="4227184"/>
            <a:ext cx="1637153" cy="1886606"/>
          </a:xfrm>
          <a:prstGeom prst="roundRect">
            <a:avLst/>
          </a:prstGeom>
        </p:spPr>
      </p:pic>
    </p:spTree>
    <p:extLst>
      <p:ext uri="{BB962C8B-B14F-4D97-AF65-F5344CB8AC3E}">
        <p14:creationId xmlns:p14="http://schemas.microsoft.com/office/powerpoint/2010/main" val="173866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459579" y="329261"/>
            <a:ext cx="3994484" cy="5245769"/>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388" y="417611"/>
            <a:ext cx="3778391" cy="5069067"/>
          </a:xfrm>
          <a:prstGeom prst="roundRect">
            <a:avLst/>
          </a:prstGeom>
        </p:spPr>
      </p:pic>
      <p:sp>
        <p:nvSpPr>
          <p:cNvPr id="4" name="TextBox 3"/>
          <p:cNvSpPr txBox="1"/>
          <p:nvPr/>
        </p:nvSpPr>
        <p:spPr>
          <a:xfrm>
            <a:off x="372979" y="1600200"/>
            <a:ext cx="6364705" cy="1754326"/>
          </a:xfrm>
          <a:prstGeom prst="rect">
            <a:avLst/>
          </a:prstGeom>
          <a:noFill/>
        </p:spPr>
        <p:txBody>
          <a:bodyPr wrap="square" rtlCol="0">
            <a:spAutoFit/>
          </a:bodyPr>
          <a:lstStyle/>
          <a:p>
            <a:r>
              <a:rPr lang="uk-UA"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Зробіть правильний </a:t>
            </a:r>
            <a:r>
              <a:rPr lang="uk-UA" sz="5400" b="1" dirty="0" smtClean="0">
                <a:ln w="22225">
                  <a:solidFill>
                    <a:schemeClr val="accent2"/>
                  </a:solidFill>
                  <a:prstDash val="solid"/>
                </a:ln>
                <a:solidFill>
                  <a:srgbClr val="FFFF00"/>
                </a:solidFill>
              </a:rPr>
              <a:t>вибір</a:t>
            </a:r>
            <a:r>
              <a:rPr lang="uk-UA" sz="5400" b="1" dirty="0" smtClean="0">
                <a:ln w="22225">
                  <a:solidFill>
                    <a:schemeClr val="accent2"/>
                  </a:solidFill>
                  <a:prstDash val="solid"/>
                </a:ln>
                <a:solidFill>
                  <a:schemeClr val="accent2">
                    <a:lumMod val="40000"/>
                    <a:lumOff val="60000"/>
                  </a:schemeClr>
                </a:solidFill>
              </a:rPr>
              <a:t> </a:t>
            </a:r>
            <a:endParaRPr lang="uk-UA" sz="5400" b="1"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577516" y="3910263"/>
            <a:ext cx="6160168"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3600" b="1" dirty="0" smtClean="0">
                <a:ln/>
                <a:solidFill>
                  <a:schemeClr val="accent3"/>
                </a:solidFill>
              </a:rPr>
              <a:t>Зробимо студентське життя краще разом!</a:t>
            </a:r>
          </a:p>
          <a:p>
            <a:pPr algn="ctr"/>
            <a:r>
              <a:rPr lang="uk-UA" sz="3600" b="1" dirty="0" smtClean="0">
                <a:ln/>
                <a:solidFill>
                  <a:schemeClr val="accent3"/>
                </a:solidFill>
              </a:rPr>
              <a:t>Слава Україні!</a:t>
            </a:r>
          </a:p>
          <a:p>
            <a:pPr algn="ctr"/>
            <a:r>
              <a:rPr lang="uk-UA" sz="3600" b="1" dirty="0" smtClean="0">
                <a:ln/>
                <a:solidFill>
                  <a:schemeClr val="accent3"/>
                </a:solidFill>
              </a:rPr>
              <a:t>Слава ЗСУ!</a:t>
            </a:r>
            <a:endParaRPr lang="uk-UA" sz="3600" b="1" dirty="0">
              <a:ln/>
              <a:solidFill>
                <a:schemeClr val="accent3"/>
              </a:solidFill>
            </a:endParaRPr>
          </a:p>
        </p:txBody>
      </p:sp>
      <p:sp>
        <p:nvSpPr>
          <p:cNvPr id="6" name="TextBox 5"/>
          <p:cNvSpPr txBox="1"/>
          <p:nvPr/>
        </p:nvSpPr>
        <p:spPr>
          <a:xfrm>
            <a:off x="7091085" y="5767533"/>
            <a:ext cx="5028725" cy="584775"/>
          </a:xfrm>
          <a:prstGeom prst="rect">
            <a:avLst/>
          </a:prstGeom>
          <a:noFill/>
        </p:spPr>
        <p:txBody>
          <a:bodyPr wrap="square" rtlCol="0">
            <a:spAutoFit/>
          </a:bodyPr>
          <a:lstStyle/>
          <a:p>
            <a:r>
              <a:rPr lang="uk-UA"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МАКАРУК ВОЛОДИМИР</a:t>
            </a:r>
            <a:endParaRPr lang="uk-UA"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69162065"/>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429</TotalTime>
  <Words>206</Words>
  <Application>Microsoft Office PowerPoint</Application>
  <PresentationFormat>Широкий екран</PresentationFormat>
  <Paragraphs>35</Paragraphs>
  <Slides>6</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6</vt:i4>
      </vt:variant>
    </vt:vector>
  </HeadingPairs>
  <TitlesOfParts>
    <vt:vector size="9" baseType="lpstr">
      <vt:lpstr>Arial</vt:lpstr>
      <vt:lpstr>Century Gothic</vt:lpstr>
      <vt:lpstr>След самолета</vt:lpstr>
      <vt:lpstr>Державний університет “Житомирська політехніка”</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Державний університет “Житомирська політехніка”</dc:title>
  <dc:creator>acer</dc:creator>
  <cp:lastModifiedBy>Денисюк Олена Григорівна</cp:lastModifiedBy>
  <cp:revision>36</cp:revision>
  <dcterms:created xsi:type="dcterms:W3CDTF">2023-05-24T12:11:22Z</dcterms:created>
  <dcterms:modified xsi:type="dcterms:W3CDTF">2023-06-01T06:59:12Z</dcterms:modified>
</cp:coreProperties>
</file>