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75" r:id="rId2"/>
  </p:sldMasterIdLst>
  <p:sldIdLst>
    <p:sldId id="266" r:id="rId3"/>
    <p:sldId id="272" r:id="rId4"/>
    <p:sldId id="271" r:id="rId5"/>
    <p:sldId id="280" r:id="rId6"/>
    <p:sldId id="281" r:id="rId7"/>
    <p:sldId id="274" r:id="rId8"/>
    <p:sldId id="275" r:id="rId9"/>
    <p:sldId id="277" r:id="rId10"/>
    <p:sldId id="278" r:id="rId11"/>
    <p:sldId id="279" r:id="rId12"/>
    <p:sldId id="270" r:id="rId13"/>
  </p:sldIdLst>
  <p:sldSz cx="9144000" cy="6858000" type="screen4x3"/>
  <p:notesSz cx="9928225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E3C4"/>
    <a:srgbClr val="4F6228"/>
    <a:srgbClr val="663300"/>
    <a:srgbClr val="FAC090"/>
    <a:srgbClr val="D9D9D9"/>
    <a:srgbClr val="90A258"/>
    <a:srgbClr val="FF6600"/>
    <a:srgbClr val="A6A6A6"/>
    <a:srgbClr val="187B0B"/>
    <a:srgbClr val="48A7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38" autoAdjust="0"/>
  </p:normalViewPr>
  <p:slideViewPr>
    <p:cSldViewPr>
      <p:cViewPr varScale="1">
        <p:scale>
          <a:sx n="109" d="100"/>
          <a:sy n="109" d="100"/>
        </p:scale>
        <p:origin x="168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Olya\&#1055;&#1088;&#1077;&#1079;&#1077;&#1085;&#1090;&#1072;&#1094;&#1110;&#1111;%20&#1087;&#1088;&#1086;%20&#1050;&#1086;&#1084;&#1087;&#1072;&#1085;&#1110;&#1102;_&#1072;&#1085;&#1075;\191106_New%20Sheaholders_structur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Olya\Supervisory%20Board_2020\200203_%2020200130_&#1057;&#1050;&#1059;_&#1040;&#1085;&#1072;&#1083;&#1110;&#1079;_&#1075;&#1088;&#1072;&#1092;&#1110;&#1082;&#1080;_&#1087;&#1088;&#1077;&#1079;&#1077;&#1085;&#1090;&#1072;&#1094;&#1110;&#1103;_20200130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 sz="1200" b="1" i="0" baseline="0" dirty="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Міжнародний склад акціонерів ПрАТ «Страхова компанія «Універсальна»</a:t>
            </a:r>
            <a:endParaRPr lang="uk-UA" sz="1200" dirty="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uk-UA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116-461A-9D63-08F83E020923}"/>
              </c:ext>
            </c:extLst>
          </c:dPt>
          <c:dPt>
            <c:idx val="1"/>
            <c:bubble3D val="0"/>
            <c:spPr>
              <a:solidFill>
                <a:srgbClr val="48A70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116-461A-9D63-08F83E02092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Лист2!$C$3:$C$4</c:f>
              <c:strCache>
                <c:ptCount val="2"/>
                <c:pt idx="0">
                  <c:v>Інші</c:v>
                </c:pt>
                <c:pt idx="1">
                  <c:v>FFH Ukraine Holdings</c:v>
                </c:pt>
              </c:strCache>
            </c:strRef>
          </c:cat>
          <c:val>
            <c:numRef>
              <c:f>Лист2!$D$3:$D$4</c:f>
              <c:numCache>
                <c:formatCode>0.00%</c:formatCode>
                <c:ptCount val="2"/>
                <c:pt idx="0">
                  <c:v>3.3999999999999586E-3</c:v>
                </c:pt>
                <c:pt idx="1">
                  <c:v>0.99660000000000004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16-461A-9D63-08F83E0209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uk-UA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0383568379079747"/>
          <c:y val="9.5507121888843693E-2"/>
          <c:w val="0.51158387525073723"/>
          <c:h val="0.78423035389179618"/>
        </c:manualLayout>
      </c:layout>
      <c:doughnutChart>
        <c:varyColors val="1"/>
        <c:ser>
          <c:idx val="0"/>
          <c:order val="0"/>
          <c:tx>
            <c:strRef>
              <c:f>Slide_7!$C$2</c:f>
              <c:strCache>
                <c:ptCount val="1"/>
                <c:pt idx="0">
                  <c:v> 2019(A) </c:v>
                </c:pt>
              </c:strCache>
            </c:strRef>
          </c:tx>
          <c:dPt>
            <c:idx val="0"/>
            <c:bubble3D val="0"/>
            <c:spPr>
              <a:solidFill>
                <a:srgbClr val="187B0B"/>
              </a:solidFill>
            </c:spPr>
            <c:extLst>
              <c:ext xmlns:c16="http://schemas.microsoft.com/office/drawing/2014/chart" uri="{C3380CC4-5D6E-409C-BE32-E72D297353CC}">
                <c16:uniqueId val="{00000001-79E2-4C21-9742-BD57F427C782}"/>
              </c:ext>
            </c:extLst>
          </c:dPt>
          <c:dPt>
            <c:idx val="1"/>
            <c:bubble3D val="0"/>
            <c:spPr>
              <a:solidFill>
                <a:srgbClr val="A6A6A6"/>
              </a:solidFill>
            </c:spPr>
            <c:extLst>
              <c:ext xmlns:c16="http://schemas.microsoft.com/office/drawing/2014/chart" uri="{C3380CC4-5D6E-409C-BE32-E72D297353CC}">
                <c16:uniqueId val="{00000002-79E2-4C21-9742-BD57F427C782}"/>
              </c:ext>
            </c:extLst>
          </c:dPt>
          <c:dPt>
            <c:idx val="2"/>
            <c:bubble3D val="0"/>
            <c:spPr>
              <a:solidFill>
                <a:srgbClr val="FF6600"/>
              </a:solidFill>
            </c:spPr>
            <c:extLst>
              <c:ext xmlns:c16="http://schemas.microsoft.com/office/drawing/2014/chart" uri="{C3380CC4-5D6E-409C-BE32-E72D297353CC}">
                <c16:uniqueId val="{00000003-79E2-4C21-9742-BD57F427C782}"/>
              </c:ext>
            </c:extLst>
          </c:dPt>
          <c:dPt>
            <c:idx val="3"/>
            <c:bubble3D val="0"/>
            <c:spPr>
              <a:solidFill>
                <a:srgbClr val="90A258"/>
              </a:solidFill>
            </c:spPr>
            <c:extLst>
              <c:ext xmlns:c16="http://schemas.microsoft.com/office/drawing/2014/chart" uri="{C3380CC4-5D6E-409C-BE32-E72D297353CC}">
                <c16:uniqueId val="{00000004-79E2-4C21-9742-BD57F427C782}"/>
              </c:ext>
            </c:extLst>
          </c:dPt>
          <c:dPt>
            <c:idx val="4"/>
            <c:bubble3D val="0"/>
            <c:spPr>
              <a:solidFill>
                <a:srgbClr val="D9D9D9"/>
              </a:solidFill>
            </c:spPr>
            <c:extLst>
              <c:ext xmlns:c16="http://schemas.microsoft.com/office/drawing/2014/chart" uri="{C3380CC4-5D6E-409C-BE32-E72D297353CC}">
                <c16:uniqueId val="{00000005-79E2-4C21-9742-BD57F427C782}"/>
              </c:ext>
            </c:extLst>
          </c:dPt>
          <c:dPt>
            <c:idx val="5"/>
            <c:bubble3D val="0"/>
            <c:spPr>
              <a:solidFill>
                <a:srgbClr val="FAC090"/>
              </a:solidFill>
            </c:spPr>
            <c:extLst>
              <c:ext xmlns:c16="http://schemas.microsoft.com/office/drawing/2014/chart" uri="{C3380CC4-5D6E-409C-BE32-E72D297353CC}">
                <c16:uniqueId val="{00000006-79E2-4C21-9742-BD57F427C782}"/>
              </c:ext>
            </c:extLst>
          </c:dPt>
          <c:dPt>
            <c:idx val="6"/>
            <c:bubble3D val="0"/>
            <c:spPr>
              <a:solidFill>
                <a:srgbClr val="663300"/>
              </a:solidFill>
            </c:spPr>
            <c:extLst>
              <c:ext xmlns:c16="http://schemas.microsoft.com/office/drawing/2014/chart" uri="{C3380CC4-5D6E-409C-BE32-E72D297353CC}">
                <c16:uniqueId val="{00000007-79E2-4C21-9742-BD57F427C782}"/>
              </c:ext>
            </c:extLst>
          </c:dPt>
          <c:dPt>
            <c:idx val="7"/>
            <c:bubble3D val="0"/>
            <c:spPr>
              <a:solidFill>
                <a:srgbClr val="4F6228"/>
              </a:solidFill>
            </c:spPr>
            <c:extLst>
              <c:ext xmlns:c16="http://schemas.microsoft.com/office/drawing/2014/chart" uri="{C3380CC4-5D6E-409C-BE32-E72D297353CC}">
                <c16:uniqueId val="{00000008-79E2-4C21-9742-BD57F427C782}"/>
              </c:ext>
            </c:extLst>
          </c:dPt>
          <c:dPt>
            <c:idx val="8"/>
            <c:bubble3D val="0"/>
            <c:spPr>
              <a:solidFill>
                <a:srgbClr val="D8E3C4"/>
              </a:solidFill>
            </c:spPr>
            <c:extLst>
              <c:ext xmlns:c16="http://schemas.microsoft.com/office/drawing/2014/chart" uri="{C3380CC4-5D6E-409C-BE32-E72D297353CC}">
                <c16:uniqueId val="{00000009-79E2-4C21-9742-BD57F427C782}"/>
              </c:ext>
            </c:extLst>
          </c:dPt>
          <c:dLbls>
            <c:dLbl>
              <c:idx val="0"/>
              <c:layout>
                <c:manualLayout>
                  <c:x val="8.0555555555555561E-2"/>
                  <c:y val="-9.7222222222222224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E2-4C21-9742-BD57F427C782}"/>
                </c:ext>
              </c:extLst>
            </c:dLbl>
            <c:dLbl>
              <c:idx val="1"/>
              <c:layout>
                <c:manualLayout>
                  <c:x val="7.2740026936041202E-2"/>
                  <c:y val="0.1203703824027424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E2-4C21-9742-BD57F427C782}"/>
                </c:ext>
              </c:extLst>
            </c:dLbl>
            <c:dLbl>
              <c:idx val="2"/>
              <c:layout>
                <c:manualLayout>
                  <c:x val="-1.7529619578750884E-2"/>
                  <c:y val="0.1440221875978681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E2-4C21-9742-BD57F427C782}"/>
                </c:ext>
              </c:extLst>
            </c:dLbl>
            <c:dLbl>
              <c:idx val="3"/>
              <c:layout>
                <c:manualLayout>
                  <c:x val="-6.6666666666666721E-2"/>
                  <c:y val="0.1342592592592592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E2-4C21-9742-BD57F427C782}"/>
                </c:ext>
              </c:extLst>
            </c:dLbl>
            <c:dLbl>
              <c:idx val="4"/>
              <c:layout>
                <c:manualLayout>
                  <c:x val="-8.9751906556732583E-2"/>
                  <c:y val="8.63557448777109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E2-4C21-9742-BD57F427C782}"/>
                </c:ext>
              </c:extLst>
            </c:dLbl>
            <c:dLbl>
              <c:idx val="5"/>
              <c:layout>
                <c:manualLayout>
                  <c:x val="-0.10086286460877572"/>
                  <c:y val="2.72741508117302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E2-4C21-9742-BD57F427C782}"/>
                </c:ext>
              </c:extLst>
            </c:dLbl>
            <c:dLbl>
              <c:idx val="6"/>
              <c:layout>
                <c:manualLayout>
                  <c:x val="-0.10051784592202961"/>
                  <c:y val="-2.5762836748192727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E2-4C21-9742-BD57F427C782}"/>
                </c:ext>
              </c:extLst>
            </c:dLbl>
            <c:dLbl>
              <c:idx val="7"/>
              <c:layout>
                <c:manualLayout>
                  <c:x val="-0.1"/>
                  <c:y val="-7.870370370370370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9E2-4C21-9742-BD57F427C782}"/>
                </c:ext>
              </c:extLst>
            </c:dLbl>
            <c:dLbl>
              <c:idx val="8"/>
              <c:layout>
                <c:manualLayout>
                  <c:x val="-1.9444444444444445E-2"/>
                  <c:y val="-0.138888888888888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E2-4C21-9742-BD57F427C7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 b="0">
                    <a:solidFill>
                      <a:schemeClr val="tx1"/>
                    </a:solidFill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defRPr>
                </a:pPr>
                <a:endParaRPr lang="uk-UA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Slide_7!$B$3:$B$12</c:f>
              <c:strCache>
                <c:ptCount val="9"/>
                <c:pt idx="0">
                  <c:v>КАСКО</c:v>
                </c:pt>
                <c:pt idx="1">
                  <c:v>ОЦВ</c:v>
                </c:pt>
                <c:pt idx="2">
                  <c:v>Майно</c:v>
                </c:pt>
                <c:pt idx="3">
                  <c:v>Агро</c:v>
                </c:pt>
                <c:pt idx="4">
                  <c:v>Особове</c:v>
                </c:pt>
                <c:pt idx="5">
                  <c:v>Туризм</c:v>
                </c:pt>
                <c:pt idx="6">
                  <c:v>ДМС</c:v>
                </c:pt>
                <c:pt idx="7">
                  <c:v>Авіа</c:v>
                </c:pt>
                <c:pt idx="8">
                  <c:v>Інше</c:v>
                </c:pt>
              </c:strCache>
            </c:strRef>
          </c:cat>
          <c:val>
            <c:numRef>
              <c:f>Slide_7!$C$3:$C$12</c:f>
              <c:numCache>
                <c:formatCode>#,##0_ ;\-#,##0\ </c:formatCode>
                <c:ptCount val="9"/>
                <c:pt idx="0">
                  <c:v>372128.64049000008</c:v>
                </c:pt>
                <c:pt idx="1">
                  <c:v>68655.386069999236</c:v>
                </c:pt>
                <c:pt idx="2">
                  <c:v>114908.15051000001</c:v>
                </c:pt>
                <c:pt idx="3">
                  <c:v>7997.9489899999999</c:v>
                </c:pt>
                <c:pt idx="4">
                  <c:v>80483.43161</c:v>
                </c:pt>
                <c:pt idx="5">
                  <c:v>48237.725300000347</c:v>
                </c:pt>
                <c:pt idx="6">
                  <c:v>110423.63362000004</c:v>
                </c:pt>
                <c:pt idx="7">
                  <c:v>121214.17420999997</c:v>
                </c:pt>
                <c:pt idx="8">
                  <c:v>25583.503730000004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E2-4C21-9742-BD57F427C78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ая страница название ФИ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39552" y="3212976"/>
            <a:ext cx="3456384" cy="3240360"/>
          </a:xfrm>
          <a:prstGeom prst="rect">
            <a:avLst/>
          </a:prstGeom>
        </p:spPr>
        <p:txBody>
          <a:bodyPr/>
          <a:lstStyle>
            <a:lvl1pPr algn="l">
              <a:defRPr sz="28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uk-UA" noProof="0"/>
              <a:t>Назва презентації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ая страница без текс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95536" y="476672"/>
            <a:ext cx="3816424" cy="648072"/>
          </a:xfrm>
          <a:prstGeom prst="rect">
            <a:avLst/>
          </a:prstGeom>
        </p:spPr>
        <p:txBody>
          <a:bodyPr/>
          <a:lstStyle>
            <a:lvl1pPr algn="l">
              <a:defRPr sz="1400" b="1" baseline="0">
                <a:solidFill>
                  <a:srgbClr val="F2703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ЗАГОЛОВОК СЛАЙДУ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повая страница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Текст 13"/>
          <p:cNvSpPr>
            <a:spLocks noGrp="1"/>
          </p:cNvSpPr>
          <p:nvPr>
            <p:ph type="body" sz="quarter" idx="10" hasCustomPrompt="1"/>
          </p:nvPr>
        </p:nvSpPr>
        <p:spPr>
          <a:xfrm>
            <a:off x="395536" y="1268760"/>
            <a:ext cx="8352928" cy="4608512"/>
          </a:xfrm>
          <a:prstGeom prst="rect">
            <a:avLst/>
          </a:prstGeom>
        </p:spPr>
        <p:txBody>
          <a:bodyPr/>
          <a:lstStyle>
            <a:lvl1pPr>
              <a:buNone/>
              <a:defRPr sz="14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uk-UA" noProof="0" dirty="0"/>
              <a:t>Текст презентації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95536" y="476672"/>
            <a:ext cx="3816424" cy="648072"/>
          </a:xfrm>
          <a:prstGeom prst="rect">
            <a:avLst/>
          </a:prstGeom>
        </p:spPr>
        <p:txBody>
          <a:bodyPr/>
          <a:lstStyle>
            <a:lvl1pPr algn="l">
              <a:defRPr sz="1400" b="1" baseline="0">
                <a:solidFill>
                  <a:srgbClr val="F27036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ru-RU" dirty="0"/>
              <a:t>ЗАГОЛОВОК СЛАЙДА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2.gi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lide1_1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283968" y="2996952"/>
            <a:ext cx="45719" cy="3592957"/>
          </a:xfrm>
          <a:prstGeom prst="rect">
            <a:avLst/>
          </a:prstGeom>
        </p:spPr>
      </p:pic>
      <p:pic>
        <p:nvPicPr>
          <p:cNvPr id="5" name="Рисунок 4" descr="logo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860032" y="3284984"/>
            <a:ext cx="3090126" cy="75078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slide2_1.gi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4427984" y="260648"/>
            <a:ext cx="45719" cy="811510"/>
          </a:xfrm>
          <a:prstGeom prst="rect">
            <a:avLst/>
          </a:prstGeom>
        </p:spPr>
      </p:pic>
      <p:pic>
        <p:nvPicPr>
          <p:cNvPr id="6" name="Рисунок 5" descr="slide2_2.gif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4427984" y="6021288"/>
            <a:ext cx="47026" cy="576064"/>
          </a:xfrm>
          <a:prstGeom prst="rect">
            <a:avLst/>
          </a:prstGeom>
        </p:spPr>
      </p:pic>
      <p:pic>
        <p:nvPicPr>
          <p:cNvPr id="7" name="Рисунок 6" descr="slide2_3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555776" y="6220901"/>
            <a:ext cx="192410" cy="192410"/>
          </a:xfrm>
          <a:prstGeom prst="rect">
            <a:avLst/>
          </a:prstGeom>
        </p:spPr>
      </p:pic>
      <p:pic>
        <p:nvPicPr>
          <p:cNvPr id="8" name="Рисунок 7" descr="logo.gif"/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4932040" y="476672"/>
            <a:ext cx="2232248" cy="542353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2768158" y="6165304"/>
            <a:ext cx="1296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universalna.com</a:t>
            </a:r>
            <a:endParaRPr lang="ru-RU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18" Type="http://schemas.openxmlformats.org/officeDocument/2006/relationships/image" Target="../media/image62.jpeg"/><Relationship Id="rId3" Type="http://schemas.openxmlformats.org/officeDocument/2006/relationships/image" Target="../media/image47.png"/><Relationship Id="rId21" Type="http://schemas.openxmlformats.org/officeDocument/2006/relationships/image" Target="../media/image65.jpe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17" Type="http://schemas.openxmlformats.org/officeDocument/2006/relationships/image" Target="../media/image61.jpeg"/><Relationship Id="rId2" Type="http://schemas.openxmlformats.org/officeDocument/2006/relationships/image" Target="../media/image46.png"/><Relationship Id="rId16" Type="http://schemas.openxmlformats.org/officeDocument/2006/relationships/image" Target="../media/image60.png"/><Relationship Id="rId20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19" Type="http://schemas.openxmlformats.org/officeDocument/2006/relationships/image" Target="../media/image63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Relationship Id="rId22" Type="http://schemas.openxmlformats.org/officeDocument/2006/relationships/image" Target="../media/image6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png"/><Relationship Id="rId18" Type="http://schemas.openxmlformats.org/officeDocument/2006/relationships/image" Target="../media/image39.jpeg"/><Relationship Id="rId3" Type="http://schemas.openxmlformats.org/officeDocument/2006/relationships/image" Target="../media/image24.png"/><Relationship Id="rId21" Type="http://schemas.openxmlformats.org/officeDocument/2006/relationships/image" Target="../media/image42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17" Type="http://schemas.openxmlformats.org/officeDocument/2006/relationships/image" Target="../media/image38.png"/><Relationship Id="rId2" Type="http://schemas.openxmlformats.org/officeDocument/2006/relationships/image" Target="../media/image23.png"/><Relationship Id="rId16" Type="http://schemas.openxmlformats.org/officeDocument/2006/relationships/image" Target="../media/image37.png"/><Relationship Id="rId20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24" Type="http://schemas.openxmlformats.org/officeDocument/2006/relationships/image" Target="../media/image45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23" Type="http://schemas.openxmlformats.org/officeDocument/2006/relationships/image" Target="../media/image44.jpeg"/><Relationship Id="rId10" Type="http://schemas.openxmlformats.org/officeDocument/2006/relationships/image" Target="../media/image31.png"/><Relationship Id="rId19" Type="http://schemas.openxmlformats.org/officeDocument/2006/relationships/image" Target="../media/image40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5.png"/><Relationship Id="rId22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sz="2600" dirty="0">
                <a:latin typeface="Verdana" pitchFamily="34" charset="0"/>
                <a:ea typeface="Verdana" pitchFamily="34" charset="0"/>
                <a:cs typeface="Verdana" pitchFamily="34" charset="0"/>
              </a:rPr>
              <a:t>Про Компанію</a:t>
            </a:r>
            <a:endParaRPr lang="ru-RU" sz="26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2315E48-4D8B-401A-A481-CE074BF4732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ПАРТНЕРИ</a:t>
            </a:r>
          </a:p>
        </p:txBody>
      </p:sp>
      <p:pic>
        <p:nvPicPr>
          <p:cNvPr id="33" name="Picture 4" descr="D:\OLYA\01_УНИВЕРСАЛЬНАЯ\Работа\!!!_Презентации\Универсальная 2017\нглоиь-01.png">
            <a:extLst>
              <a:ext uri="{FF2B5EF4-FFF2-40B4-BE49-F238E27FC236}">
                <a16:creationId xmlns:a16="http://schemas.microsoft.com/office/drawing/2014/main" id="{ED89A19B-4BA8-4FBD-938E-49D3B231CF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4051" y="3042401"/>
            <a:ext cx="1006475" cy="1006475"/>
          </a:xfrm>
          <a:prstGeom prst="rect">
            <a:avLst/>
          </a:prstGeom>
          <a:noFill/>
        </p:spPr>
      </p:pic>
      <p:pic>
        <p:nvPicPr>
          <p:cNvPr id="34" name="Picture 3" descr="D:\OLYA\01_УНИВЕРСАЛЬНАЯ\Работа\!!!_Презентации\Универсальная 2017\енормти-01.png">
            <a:extLst>
              <a:ext uri="{FF2B5EF4-FFF2-40B4-BE49-F238E27FC236}">
                <a16:creationId xmlns:a16="http://schemas.microsoft.com/office/drawing/2014/main" id="{ACC2C1F7-7B5C-4403-B9E1-E9F7A9A27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90" y="1443663"/>
            <a:ext cx="1006475" cy="1006475"/>
          </a:xfrm>
          <a:prstGeom prst="rect">
            <a:avLst/>
          </a:prstGeom>
          <a:noFill/>
        </p:spPr>
      </p:pic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id="{102C50D1-8424-4A98-BA2B-CFABA203118C}"/>
              </a:ext>
            </a:extLst>
          </p:cNvPr>
          <p:cNvCxnSpPr/>
          <p:nvPr/>
        </p:nvCxnSpPr>
        <p:spPr>
          <a:xfrm>
            <a:off x="785786" y="2852936"/>
            <a:ext cx="7786742" cy="15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55A036A-F33F-4F47-B136-594E16EA13FE}"/>
              </a:ext>
            </a:extLst>
          </p:cNvPr>
          <p:cNvSpPr txBox="1"/>
          <p:nvPr/>
        </p:nvSpPr>
        <p:spPr>
          <a:xfrm>
            <a:off x="1857360" y="1372227"/>
            <a:ext cx="1356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ЛІЗІНГОВІ</a:t>
            </a:r>
          </a:p>
          <a:p>
            <a:r>
              <a:rPr lang="uk-U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КОМПАНІЇ 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815B1CC-E903-48F7-BF5B-B4D9CE5A39FE}"/>
              </a:ext>
            </a:extLst>
          </p:cNvPr>
          <p:cNvSpPr txBox="1"/>
          <p:nvPr/>
        </p:nvSpPr>
        <p:spPr>
          <a:xfrm>
            <a:off x="1857360" y="3067252"/>
            <a:ext cx="1854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КОРПОРАТИВНІ</a:t>
            </a:r>
          </a:p>
          <a:p>
            <a:r>
              <a:rPr lang="uk-U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КЛІЄНТИ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7" name="Picture 12" descr="D:\OLYA\01_УНИВЕРСАЛЬНАЯ\Работа\!!!_Презентации\Универсальная 2017\ирмаскч.png">
            <a:extLst>
              <a:ext uri="{FF2B5EF4-FFF2-40B4-BE49-F238E27FC236}">
                <a16:creationId xmlns:a16="http://schemas.microsoft.com/office/drawing/2014/main" id="{D8D780C0-5F04-4802-B82E-3D938EA58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8611" y="1387305"/>
            <a:ext cx="1882775" cy="407988"/>
          </a:xfrm>
          <a:prstGeom prst="rect">
            <a:avLst/>
          </a:prstGeom>
          <a:noFill/>
        </p:spPr>
      </p:pic>
      <p:pic>
        <p:nvPicPr>
          <p:cNvPr id="48" name="Picture 13" descr="D:\OLYA\01_УНИВЕРСАЛЬНАЯ\Работа\!!!_Презентации\Универсальная 2017\свпмсвыач.png">
            <a:extLst>
              <a:ext uri="{FF2B5EF4-FFF2-40B4-BE49-F238E27FC236}">
                <a16:creationId xmlns:a16="http://schemas.microsoft.com/office/drawing/2014/main" id="{4F56C960-D843-4D87-89D5-FE73C229A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4658" y="1340768"/>
            <a:ext cx="1822450" cy="457200"/>
          </a:xfrm>
          <a:prstGeom prst="rect">
            <a:avLst/>
          </a:prstGeom>
          <a:noFill/>
        </p:spPr>
      </p:pic>
      <p:pic>
        <p:nvPicPr>
          <p:cNvPr id="49" name="Picture 15" descr="D:\OLYA\01_УНИВЕРСАЛЬНАЯ\Работа\!!!_Презентации\Универсальная 2017\орти.png">
            <a:extLst>
              <a:ext uri="{FF2B5EF4-FFF2-40B4-BE49-F238E27FC236}">
                <a16:creationId xmlns:a16="http://schemas.microsoft.com/office/drawing/2014/main" id="{B5EEDF0C-50FD-4940-B99E-93FBC9670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05216" y="1991050"/>
            <a:ext cx="609600" cy="500062"/>
          </a:xfrm>
          <a:prstGeom prst="rect">
            <a:avLst/>
          </a:prstGeom>
          <a:noFill/>
        </p:spPr>
      </p:pic>
      <p:pic>
        <p:nvPicPr>
          <p:cNvPr id="50" name="Picture 16" descr="D:\OLYA\01_УНИВЕРСАЛЬНАЯ\Работа\!!!_Презентации\Универсальная 2017\ывача.png">
            <a:extLst>
              <a:ext uri="{FF2B5EF4-FFF2-40B4-BE49-F238E27FC236}">
                <a16:creationId xmlns:a16="http://schemas.microsoft.com/office/drawing/2014/main" id="{0F00BBBF-22BC-43D3-9DB6-2F65C0E7B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9998" y="2086095"/>
            <a:ext cx="1657350" cy="360362"/>
          </a:xfrm>
          <a:prstGeom prst="rect">
            <a:avLst/>
          </a:prstGeom>
          <a:noFill/>
        </p:spPr>
      </p:pic>
      <p:pic>
        <p:nvPicPr>
          <p:cNvPr id="51" name="Picture 17" descr="D:\OLYA\01_УНИВЕРСАЛЬНАЯ\Работа\!!!_Презентации\Универсальная 2017\ьитмс.png">
            <a:extLst>
              <a:ext uri="{FF2B5EF4-FFF2-40B4-BE49-F238E27FC236}">
                <a16:creationId xmlns:a16="http://schemas.microsoft.com/office/drawing/2014/main" id="{13D48578-DD97-4370-9565-1D87072D8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45889" y="2076004"/>
            <a:ext cx="1474787" cy="474662"/>
          </a:xfrm>
          <a:prstGeom prst="rect">
            <a:avLst/>
          </a:prstGeom>
          <a:noFill/>
        </p:spPr>
      </p:pic>
      <p:pic>
        <p:nvPicPr>
          <p:cNvPr id="52" name="Picture 18" descr="D:\OLYA\01_УНИВЕРСАЛЬНАЯ\Работа\!!!_Презентации\Универсальная 2017\лоррп.png">
            <a:extLst>
              <a:ext uri="{FF2B5EF4-FFF2-40B4-BE49-F238E27FC236}">
                <a16:creationId xmlns:a16="http://schemas.microsoft.com/office/drawing/2014/main" id="{552F4FE2-8391-4ADC-8B9F-B9530EA388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640251" y="3027307"/>
            <a:ext cx="1629291" cy="513339"/>
          </a:xfrm>
          <a:prstGeom prst="rect">
            <a:avLst/>
          </a:prstGeom>
          <a:noFill/>
        </p:spPr>
      </p:pic>
      <p:pic>
        <p:nvPicPr>
          <p:cNvPr id="54" name="Picture 20" descr="D:\OLYA\01_УНИВЕРСАЛЬНАЯ\Работа\!!!_Презентации\Универсальная 2017\игкивенл.png">
            <a:extLst>
              <a:ext uri="{FF2B5EF4-FFF2-40B4-BE49-F238E27FC236}">
                <a16:creationId xmlns:a16="http://schemas.microsoft.com/office/drawing/2014/main" id="{48547B7F-04F2-426E-B6DA-63770631A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02993" y="3138688"/>
            <a:ext cx="942896" cy="602671"/>
          </a:xfrm>
          <a:prstGeom prst="rect">
            <a:avLst/>
          </a:prstGeom>
          <a:noFill/>
        </p:spPr>
      </p:pic>
      <p:pic>
        <p:nvPicPr>
          <p:cNvPr id="55" name="Picture 21" descr="D:\OLYA\01_УНИВЕРСАЛЬНАЯ\Работа\!!!_Презентации\Универсальная 2017\маиггн.png">
            <a:extLst>
              <a:ext uri="{FF2B5EF4-FFF2-40B4-BE49-F238E27FC236}">
                <a16:creationId xmlns:a16="http://schemas.microsoft.com/office/drawing/2014/main" id="{C7D3588C-66B0-4802-B01F-85A0A9453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336726" y="2906913"/>
            <a:ext cx="957263" cy="719138"/>
          </a:xfrm>
          <a:prstGeom prst="rect">
            <a:avLst/>
          </a:prstGeom>
          <a:noFill/>
        </p:spPr>
      </p:pic>
      <p:pic>
        <p:nvPicPr>
          <p:cNvPr id="58" name="Picture 24" descr="D:\OLYA\01_УНИВЕРСАЛЬНАЯ\Работа\!!!_Презентации\Универсальная 2017\лнглшнгш.png">
            <a:extLst>
              <a:ext uri="{FF2B5EF4-FFF2-40B4-BE49-F238E27FC236}">
                <a16:creationId xmlns:a16="http://schemas.microsoft.com/office/drawing/2014/main" id="{02A0305D-6CE4-487A-B1C2-4E14EBFED2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73846" y="3705498"/>
            <a:ext cx="762000" cy="407988"/>
          </a:xfrm>
          <a:prstGeom prst="rect">
            <a:avLst/>
          </a:prstGeom>
          <a:noFill/>
        </p:spPr>
      </p:pic>
      <p:pic>
        <p:nvPicPr>
          <p:cNvPr id="60" name="Picture 26" descr="D:\OLYA\01_УНИВЕРСАЛЬНАЯ\Работа\!!!_Презентации\Универсальная 2017\олрл.png">
            <a:extLst>
              <a:ext uri="{FF2B5EF4-FFF2-40B4-BE49-F238E27FC236}">
                <a16:creationId xmlns:a16="http://schemas.microsoft.com/office/drawing/2014/main" id="{4BBCF9B5-1D23-436A-B24D-98A8CBBB9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48244" y="3757818"/>
            <a:ext cx="944563" cy="261938"/>
          </a:xfrm>
          <a:prstGeom prst="rect">
            <a:avLst/>
          </a:prstGeom>
          <a:noFill/>
        </p:spPr>
      </p:pic>
      <p:pic>
        <p:nvPicPr>
          <p:cNvPr id="61" name="Picture 27" descr="D:\OLYA\01_УНИВЕРСАЛЬНАЯ\Работа\!!!_Презентации\Универсальная 2017\нгиенл.png">
            <a:extLst>
              <a:ext uri="{FF2B5EF4-FFF2-40B4-BE49-F238E27FC236}">
                <a16:creationId xmlns:a16="http://schemas.microsoft.com/office/drawing/2014/main" id="{AC4E10E5-4BFE-4E2F-8CBF-A72DF345B7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572625" y="3677953"/>
            <a:ext cx="883008" cy="398706"/>
          </a:xfrm>
          <a:prstGeom prst="rect">
            <a:avLst/>
          </a:prstGeom>
          <a:noFill/>
        </p:spPr>
      </p:pic>
      <p:pic>
        <p:nvPicPr>
          <p:cNvPr id="62" name="Picture 28" descr="D:\OLYA\01_УНИВЕРСАЛЬНАЯ\Работа\!!!_Презентации\Универсальная 2017\кенгон.png">
            <a:extLst>
              <a:ext uri="{FF2B5EF4-FFF2-40B4-BE49-F238E27FC236}">
                <a16:creationId xmlns:a16="http://schemas.microsoft.com/office/drawing/2014/main" id="{BC495A95-B626-4600-AC5A-F5252F800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82761" y="3712346"/>
            <a:ext cx="1217636" cy="360247"/>
          </a:xfrm>
          <a:prstGeom prst="rect">
            <a:avLst/>
          </a:prstGeom>
          <a:noFill/>
        </p:spPr>
      </p:pic>
      <p:pic>
        <p:nvPicPr>
          <p:cNvPr id="63" name="Picture 29" descr="D:\OLYA\01_УНИВЕРСАЛЬНАЯ\Работа\!!!_Презентации\Универсальная 2017\нгоило.png">
            <a:extLst>
              <a:ext uri="{FF2B5EF4-FFF2-40B4-BE49-F238E27FC236}">
                <a16:creationId xmlns:a16="http://schemas.microsoft.com/office/drawing/2014/main" id="{C7878757-5B8B-419F-9B26-9AD7899E5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720676" y="2856779"/>
            <a:ext cx="958850" cy="719138"/>
          </a:xfrm>
          <a:prstGeom prst="rect">
            <a:avLst/>
          </a:prstGeom>
          <a:noFill/>
        </p:spPr>
      </p:pic>
      <p:pic>
        <p:nvPicPr>
          <p:cNvPr id="1026" name="Рисунок 1" descr="image001">
            <a:extLst>
              <a:ext uri="{FF2B5EF4-FFF2-40B4-BE49-F238E27FC236}">
                <a16:creationId xmlns:a16="http://schemas.microsoft.com/office/drawing/2014/main" id="{9CDBFB25-31E7-44BC-A39F-97E6CA8701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6" y="4173400"/>
            <a:ext cx="1509574" cy="1250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Рисунок 2" descr="image002">
            <a:extLst>
              <a:ext uri="{FF2B5EF4-FFF2-40B4-BE49-F238E27FC236}">
                <a16:creationId xmlns:a16="http://schemas.microsoft.com/office/drawing/2014/main" id="{E1D6546D-0B7C-440A-BDF5-C2C901A32B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2993" y="4337510"/>
            <a:ext cx="1334605" cy="559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DA9841-D1B0-4EBF-B039-A6EBE81B7EE7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878806" y="4358723"/>
            <a:ext cx="1495425" cy="495300"/>
          </a:xfrm>
          <a:prstGeom prst="rect">
            <a:avLst/>
          </a:prstGeom>
        </p:spPr>
      </p:pic>
      <p:pic>
        <p:nvPicPr>
          <p:cNvPr id="1028" name="Рисунок 1" descr="image001">
            <a:extLst>
              <a:ext uri="{FF2B5EF4-FFF2-40B4-BE49-F238E27FC236}">
                <a16:creationId xmlns:a16="http://schemas.microsoft.com/office/drawing/2014/main" id="{EA5E48F2-4D3C-46D0-9116-9896BC7CF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761" y="4961330"/>
            <a:ext cx="1035739" cy="688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Рисунок 2" descr="image002">
            <a:extLst>
              <a:ext uri="{FF2B5EF4-FFF2-40B4-BE49-F238E27FC236}">
                <a16:creationId xmlns:a16="http://schemas.microsoft.com/office/drawing/2014/main" id="{E210BADB-5174-4F7D-AD36-6E30A17C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1856273"/>
            <a:ext cx="1507808" cy="767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Рисунок 2" descr="image002">
            <a:extLst>
              <a:ext uri="{FF2B5EF4-FFF2-40B4-BE49-F238E27FC236}">
                <a16:creationId xmlns:a16="http://schemas.microsoft.com/office/drawing/2014/main" id="{AB31ED43-AC55-4F6B-A5FF-C075CB16C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467" y="4940884"/>
            <a:ext cx="1504664" cy="76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6252A2-E5B0-4252-A981-B417BCCE4FB0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7346900" y="1483221"/>
            <a:ext cx="1371600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4234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3284984"/>
            <a:ext cx="3528392" cy="720080"/>
          </a:xfrm>
        </p:spPr>
        <p:txBody>
          <a:bodyPr/>
          <a:lstStyle/>
          <a:p>
            <a:r>
              <a:rPr lang="uk-UA" sz="2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ТЕРИТОРІЯ НАДІЙНОСТІ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НАША МІСІЯ</a:t>
            </a:r>
            <a:r>
              <a:rPr lang="ru-RU" dirty="0">
                <a:solidFill>
                  <a:srgbClr val="58595B"/>
                </a:solidFill>
                <a:cs typeface="Lato Heavy" pitchFamily="34" charset="0"/>
              </a:rPr>
              <a:t/>
            </a:r>
            <a:br>
              <a:rPr lang="ru-RU" dirty="0">
                <a:solidFill>
                  <a:srgbClr val="58595B"/>
                </a:solidFill>
                <a:cs typeface="Lato Heavy" pitchFamily="34" charset="0"/>
              </a:rPr>
            </a:br>
            <a:endParaRPr lang="ru-RU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4E8363F-6CB6-48E6-A1FB-87C4B05A33A7}"/>
              </a:ext>
            </a:extLst>
          </p:cNvPr>
          <p:cNvSpPr txBox="1"/>
          <p:nvPr/>
        </p:nvSpPr>
        <p:spPr>
          <a:xfrm>
            <a:off x="343861" y="1264728"/>
            <a:ext cx="28360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rgbClr val="5859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 СТВОРЮЄМО  </a:t>
            </a:r>
          </a:p>
          <a:p>
            <a:r>
              <a:rPr lang="ru-RU" sz="1400" b="1" dirty="0">
                <a:solidFill>
                  <a:srgbClr val="5859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ТЕРИТОР</a:t>
            </a:r>
            <a:r>
              <a:rPr lang="en-US" sz="1400" b="1" dirty="0">
                <a:solidFill>
                  <a:srgbClr val="5859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ru-RU" sz="1400" b="1" dirty="0">
                <a:solidFill>
                  <a:srgbClr val="5859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Ю НАД</a:t>
            </a:r>
            <a:r>
              <a:rPr lang="en-US" sz="1400" b="1" dirty="0">
                <a:solidFill>
                  <a:srgbClr val="5859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r>
              <a:rPr lang="ru-RU" sz="1400" b="1" dirty="0">
                <a:solidFill>
                  <a:srgbClr val="5859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ЙНОСТ</a:t>
            </a:r>
            <a:r>
              <a:rPr lang="en-US" sz="1400" b="1" dirty="0">
                <a:solidFill>
                  <a:srgbClr val="5859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</a:t>
            </a:r>
            <a:endParaRPr lang="ru-RU" sz="1400" b="1" dirty="0">
              <a:solidFill>
                <a:srgbClr val="5859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EC5449-2E75-41AC-B7E9-6AAB0F9DB611}"/>
              </a:ext>
            </a:extLst>
          </p:cNvPr>
          <p:cNvSpPr txBox="1"/>
          <p:nvPr/>
        </p:nvSpPr>
        <p:spPr>
          <a:xfrm>
            <a:off x="285720" y="2171794"/>
            <a:ext cx="34308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algn="just">
              <a:defRPr sz="1600"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uk-UA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Ми працюємо для того, щоб Ви могли спокійно і не відволікаючись займатись своїми справами та бути впевненим, що Ваше здоров’я, майно, бізнес та активи під надійним захистом.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A23D7B3-D1C1-4DEA-844E-ABC80F0E9900}"/>
              </a:ext>
            </a:extLst>
          </p:cNvPr>
          <p:cNvSpPr txBox="1"/>
          <p:nvPr/>
        </p:nvSpPr>
        <p:spPr>
          <a:xfrm>
            <a:off x="273194" y="4036127"/>
            <a:ext cx="256672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Портфель послуг</a:t>
            </a:r>
          </a:p>
          <a:p>
            <a:r>
              <a:rPr lang="uk-UA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32 ліцензії</a:t>
            </a:r>
          </a:p>
          <a:p>
            <a:r>
              <a:rPr lang="uk-UA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42 види страхування</a:t>
            </a:r>
          </a:p>
          <a:p>
            <a:r>
              <a:rPr lang="uk-UA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Більше 150 страхових продуктів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06DE1-9D85-4C2E-8FEF-FD952CBBACBC}"/>
              </a:ext>
            </a:extLst>
          </p:cNvPr>
          <p:cNvSpPr txBox="1"/>
          <p:nvPr/>
        </p:nvSpPr>
        <p:spPr>
          <a:xfrm>
            <a:off x="273194" y="5043450"/>
            <a:ext cx="62632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NPS - </a:t>
            </a:r>
            <a:r>
              <a:rPr lang="uk-UA" sz="11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83%</a:t>
            </a:r>
            <a:r>
              <a:rPr lang="en-US" sz="11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uk-UA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r>
              <a:rPr lang="uk-UA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Середній строк перебування клієнта в компанії </a:t>
            </a:r>
            <a:r>
              <a:rPr lang="uk-UA" sz="11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5,5</a:t>
            </a:r>
            <a:r>
              <a:rPr lang="uk-UA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років. </a:t>
            </a:r>
          </a:p>
          <a:p>
            <a:r>
              <a:rPr lang="uk-UA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Щорічно ми врегульовуємо понад  </a:t>
            </a:r>
            <a:r>
              <a:rPr lang="uk-UA" sz="11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 тисяч </a:t>
            </a:r>
            <a:r>
              <a:rPr lang="uk-UA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збитків.</a:t>
            </a:r>
          </a:p>
          <a:p>
            <a:r>
              <a:rPr lang="uk-UA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Більше </a:t>
            </a:r>
            <a:r>
              <a:rPr lang="uk-UA" sz="11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300</a:t>
            </a:r>
            <a:r>
              <a:rPr lang="uk-UA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працівників. Середній строк роботи працівника в компанії — </a:t>
            </a:r>
            <a:r>
              <a:rPr lang="uk-UA" sz="1100" b="1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років</a:t>
            </a:r>
            <a:r>
              <a:rPr lang="uk-UA" sz="11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D5A457-8CA9-4B29-B4F9-2E4C80192EA1}"/>
              </a:ext>
            </a:extLst>
          </p:cNvPr>
          <p:cNvSpPr/>
          <p:nvPr/>
        </p:nvSpPr>
        <p:spPr>
          <a:xfrm>
            <a:off x="3857620" y="1445934"/>
            <a:ext cx="1188000" cy="1188000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29" descr="D:\OLYA\01_УНИВЕРСАЛЬНАЯ\Работа\!!!_Презентации\Универсальная 2017\546456464-01.png">
            <a:extLst>
              <a:ext uri="{FF2B5EF4-FFF2-40B4-BE49-F238E27FC236}">
                <a16:creationId xmlns:a16="http://schemas.microsoft.com/office/drawing/2014/main" id="{4BB26C19-07FD-4F59-84B9-07DA79BAE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59" y="1445415"/>
            <a:ext cx="1189037" cy="1189038"/>
          </a:xfrm>
          <a:prstGeom prst="rect">
            <a:avLst/>
          </a:prstGeom>
          <a:noFill/>
        </p:spPr>
      </p:pic>
      <p:pic>
        <p:nvPicPr>
          <p:cNvPr id="10" name="Picture 30" descr="D:\OLYA\01_УНИВЕРСАЛЬНАЯ\Работа\!!!_Презентации\Универсальная 2017\кен54645-01.png">
            <a:extLst>
              <a:ext uri="{FF2B5EF4-FFF2-40B4-BE49-F238E27FC236}">
                <a16:creationId xmlns:a16="http://schemas.microsoft.com/office/drawing/2014/main" id="{27D9BA97-ABF9-4C2D-8741-03EDABB21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86516" y="1445415"/>
            <a:ext cx="1189037" cy="1189038"/>
          </a:xfrm>
          <a:prstGeom prst="rect">
            <a:avLst/>
          </a:prstGeom>
          <a:noFill/>
        </p:spPr>
      </p:pic>
      <p:pic>
        <p:nvPicPr>
          <p:cNvPr id="11" name="Picture 31" descr="D:\OLYA\01_УНИВЕРСАЛЬНАЯ\Работа\!!!_Презентации\Универсальная 2017\13245464-01.png">
            <a:extLst>
              <a:ext uri="{FF2B5EF4-FFF2-40B4-BE49-F238E27FC236}">
                <a16:creationId xmlns:a16="http://schemas.microsoft.com/office/drawing/2014/main" id="{FC4F99BB-CE4A-42F7-97FA-66A803BED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70" y="1445415"/>
            <a:ext cx="1189037" cy="1189038"/>
          </a:xfrm>
          <a:prstGeom prst="rect">
            <a:avLst/>
          </a:prstGeom>
          <a:noFill/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BF8510E-6E5A-4AED-B466-54DFEAE53F9E}"/>
              </a:ext>
            </a:extLst>
          </p:cNvPr>
          <p:cNvSpPr txBox="1"/>
          <p:nvPr/>
        </p:nvSpPr>
        <p:spPr>
          <a:xfrm>
            <a:off x="4015064" y="1715409"/>
            <a:ext cx="88357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28 РОК</a:t>
            </a:r>
            <a:r>
              <a:rPr lang="uk-UA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ІВ</a:t>
            </a:r>
          </a:p>
          <a:p>
            <a:pPr algn="ctr"/>
            <a:r>
              <a:rPr lang="uk-UA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РОБОТИ</a:t>
            </a:r>
          </a:p>
          <a:p>
            <a:pPr algn="ctr"/>
            <a:r>
              <a:rPr lang="uk-UA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УКРАЇНІ</a:t>
            </a:r>
            <a:endParaRPr lang="ru-RU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3" name="Picture 32" descr="D:\OLYA\01_УНИВЕРСАЛЬНАЯ\Работа\!!!_Презентации\Универсальная 2017\76765654-01.png">
            <a:extLst>
              <a:ext uri="{FF2B5EF4-FFF2-40B4-BE49-F238E27FC236}">
                <a16:creationId xmlns:a16="http://schemas.microsoft.com/office/drawing/2014/main" id="{CFD1020C-DDD9-447C-85E0-E3F12C5B70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9" y="2659859"/>
            <a:ext cx="1189037" cy="1189038"/>
          </a:xfrm>
          <a:prstGeom prst="rect">
            <a:avLst/>
          </a:prstGeom>
          <a:noFill/>
        </p:spPr>
      </p:pic>
      <p:pic>
        <p:nvPicPr>
          <p:cNvPr id="14" name="Picture 33" descr="D:\OLYA\01_УНИВЕРСАЛЬНАЯ\Работа\!!!_Презентации\Универсальная 2017\54634534-01.png">
            <a:extLst>
              <a:ext uri="{FF2B5EF4-FFF2-40B4-BE49-F238E27FC236}">
                <a16:creationId xmlns:a16="http://schemas.microsoft.com/office/drawing/2014/main" id="{426B28F4-7884-4D12-86AF-8290DA656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6" y="2659859"/>
            <a:ext cx="1189037" cy="1189038"/>
          </a:xfrm>
          <a:prstGeom prst="rect">
            <a:avLst/>
          </a:prstGeom>
          <a:noFill/>
        </p:spPr>
      </p:pic>
      <p:pic>
        <p:nvPicPr>
          <p:cNvPr id="15" name="Picture 34" descr="D:\OLYA\01_УНИВЕРСАЛЬНАЯ\Работа\!!!_Презентации\Универсальная 2017\6574543-01.png">
            <a:extLst>
              <a:ext uri="{FF2B5EF4-FFF2-40B4-BE49-F238E27FC236}">
                <a16:creationId xmlns:a16="http://schemas.microsoft.com/office/drawing/2014/main" id="{968B4EE3-C99B-4FFF-BCCE-396E1E2FA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57624" y="2659859"/>
            <a:ext cx="1189037" cy="1189038"/>
          </a:xfrm>
          <a:prstGeom prst="rect">
            <a:avLst/>
          </a:prstGeom>
          <a:noFill/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630986D-761A-419D-B440-65CBB307BEB6}"/>
              </a:ext>
            </a:extLst>
          </p:cNvPr>
          <p:cNvSpPr/>
          <p:nvPr/>
        </p:nvSpPr>
        <p:spPr>
          <a:xfrm>
            <a:off x="5073103" y="2660378"/>
            <a:ext cx="1188000" cy="1188000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9DF6D4-2D2D-49CF-94C1-5E2C544BB9CC}"/>
              </a:ext>
            </a:extLst>
          </p:cNvPr>
          <p:cNvSpPr txBox="1"/>
          <p:nvPr/>
        </p:nvSpPr>
        <p:spPr>
          <a:xfrm>
            <a:off x="5001140" y="2856597"/>
            <a:ext cx="137249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50 000</a:t>
            </a:r>
          </a:p>
          <a:p>
            <a:pPr algn="ctr"/>
            <a:r>
              <a:rPr lang="uk-UA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КОРПОРАТИВНИХ</a:t>
            </a:r>
          </a:p>
          <a:p>
            <a:pPr algn="ctr"/>
            <a:r>
              <a:rPr lang="uk-UA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КЛІЄНТІВ</a:t>
            </a:r>
            <a:endParaRPr lang="ru-RU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Picture 2" descr="D:\OLYA\01_УНИВЕРСАЛЬНАЯ\Работа\!!!_Презентации\Универсальная 2017\676ген657-01.png">
            <a:extLst>
              <a:ext uri="{FF2B5EF4-FFF2-40B4-BE49-F238E27FC236}">
                <a16:creationId xmlns:a16="http://schemas.microsoft.com/office/drawing/2014/main" id="{680BE6DC-4E3B-4646-B063-5574A58613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00959" y="3874305"/>
            <a:ext cx="1189037" cy="1189038"/>
          </a:xfrm>
          <a:prstGeom prst="rect">
            <a:avLst/>
          </a:prstGeom>
          <a:noFill/>
        </p:spPr>
      </p:pic>
      <p:pic>
        <p:nvPicPr>
          <p:cNvPr id="19" name="Picture 3" descr="D:\OLYA\01_УНИВЕРСАЛЬНАЯ\Работа\!!!_Презентации\Универсальная 2017\87657876-01.png">
            <a:extLst>
              <a:ext uri="{FF2B5EF4-FFF2-40B4-BE49-F238E27FC236}">
                <a16:creationId xmlns:a16="http://schemas.microsoft.com/office/drawing/2014/main" id="{88BAE2D8-2BD7-4540-8AEB-51FB649E2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857624" y="3874305"/>
            <a:ext cx="1189037" cy="1189038"/>
          </a:xfrm>
          <a:prstGeom prst="rect">
            <a:avLst/>
          </a:prstGeom>
          <a:noFill/>
        </p:spPr>
      </p:pic>
      <p:pic>
        <p:nvPicPr>
          <p:cNvPr id="20" name="Picture 4" descr="D:\OLYA\01_УНИВЕРСАЛЬНАЯ\Работа\!!!_Презентации\Универсальная 2017\54657576-01-01.png">
            <a:extLst>
              <a:ext uri="{FF2B5EF4-FFF2-40B4-BE49-F238E27FC236}">
                <a16:creationId xmlns:a16="http://schemas.microsoft.com/office/drawing/2014/main" id="{53742E01-3D79-4C14-B607-21EF43C6A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72070" y="3874305"/>
            <a:ext cx="1189037" cy="1189038"/>
          </a:xfrm>
          <a:prstGeom prst="rect">
            <a:avLst/>
          </a:prstGeom>
          <a:noFill/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96E1FFD-6377-4651-A4E8-7EBBF8BA0730}"/>
              </a:ext>
            </a:extLst>
          </p:cNvPr>
          <p:cNvSpPr/>
          <p:nvPr/>
        </p:nvSpPr>
        <p:spPr>
          <a:xfrm>
            <a:off x="6286512" y="3874824"/>
            <a:ext cx="1188000" cy="1188000"/>
          </a:xfrm>
          <a:prstGeom prst="rect">
            <a:avLst/>
          </a:prstGeom>
          <a:solidFill>
            <a:srgbClr val="00B3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2701093-E442-417C-92C7-B15701C6768D}"/>
              </a:ext>
            </a:extLst>
          </p:cNvPr>
          <p:cNvSpPr txBox="1"/>
          <p:nvPr/>
        </p:nvSpPr>
        <p:spPr>
          <a:xfrm>
            <a:off x="6432206" y="4036127"/>
            <a:ext cx="91082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500 тис.</a:t>
            </a:r>
          </a:p>
          <a:p>
            <a:pPr algn="ctr"/>
            <a:r>
              <a:rPr lang="uk-UA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КЛІЄНТІВ</a:t>
            </a:r>
          </a:p>
          <a:p>
            <a:pPr algn="ctr"/>
            <a:r>
              <a:rPr lang="uk-UA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ФІЗИЧНИХ</a:t>
            </a:r>
          </a:p>
          <a:p>
            <a:pPr algn="ctr"/>
            <a:r>
              <a:rPr lang="uk-UA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ОСІБ</a:t>
            </a:r>
            <a:endParaRPr lang="ru-RU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7B2871A-EDE6-4D44-8984-0087E9696C9E}"/>
              </a:ext>
            </a:extLst>
          </p:cNvPr>
          <p:cNvSpPr txBox="1"/>
          <p:nvPr/>
        </p:nvSpPr>
        <p:spPr>
          <a:xfrm>
            <a:off x="273194" y="5812891"/>
            <a:ext cx="472276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*NPS (рівень лояльності клієнтів) за результатом опитування клієнтів, яким здійснено виплати.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АКЦІОНЕРИ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51A0E1-E454-4C61-A332-863A3965208B}"/>
              </a:ext>
            </a:extLst>
          </p:cNvPr>
          <p:cNvSpPr txBox="1"/>
          <p:nvPr/>
        </p:nvSpPr>
        <p:spPr>
          <a:xfrm>
            <a:off x="1341567" y="1196752"/>
            <a:ext cx="739117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фінансової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звітності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підтверджена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міжнародними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аудиторськими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algn="just"/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компаніями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«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Великої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четвірки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(</a:t>
            </a:r>
            <a:r>
              <a:rPr lang="en-US" sz="1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Deloitte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 </a:t>
            </a:r>
            <a:r>
              <a:rPr lang="en-US" sz="12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Ernst&amp;Young</a:t>
            </a:r>
            <a:r>
              <a:rPr lang="en-US" sz="12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). </a:t>
            </a:r>
            <a:endParaRPr lang="uk-UA" sz="12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just"/>
            <a:r>
              <a:rPr lang="uk-UA" sz="12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2006-2018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Ernst&amp;Young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uk-UA" sz="12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2019 – PwC.</a:t>
            </a:r>
          </a:p>
          <a:p>
            <a:pPr algn="just"/>
            <a:endParaRPr lang="ru-RU" sz="14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E5A38C0D-DD73-476C-BF8A-00C20535E6A8}"/>
              </a:ext>
            </a:extLst>
          </p:cNvPr>
          <p:cNvSpPr/>
          <p:nvPr/>
        </p:nvSpPr>
        <p:spPr>
          <a:xfrm>
            <a:off x="571472" y="1196752"/>
            <a:ext cx="691200" cy="691200"/>
          </a:xfrm>
          <a:prstGeom prst="ellipse">
            <a:avLst/>
          </a:prstGeom>
          <a:solidFill>
            <a:srgbClr val="FF5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7EBBEA1-BD32-4313-AAD8-F642F22785D4}"/>
              </a:ext>
            </a:extLst>
          </p:cNvPr>
          <p:cNvSpPr txBox="1"/>
          <p:nvPr/>
        </p:nvSpPr>
        <p:spPr>
          <a:xfrm>
            <a:off x="511070" y="1260306"/>
            <a:ext cx="802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&gt;</a:t>
            </a:r>
            <a:r>
              <a:rPr lang="uk-UA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</a:t>
            </a:r>
          </a:p>
          <a:p>
            <a:pPr algn="ctr"/>
            <a:r>
              <a:rPr lang="uk-UA" sz="12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РОКІВ</a:t>
            </a:r>
            <a:endParaRPr lang="ru-RU" sz="12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CE55DD0A-9030-415A-92E1-734CF442CF95}"/>
              </a:ext>
            </a:extLst>
          </p:cNvPr>
          <p:cNvSpPr/>
          <p:nvPr/>
        </p:nvSpPr>
        <p:spPr>
          <a:xfrm>
            <a:off x="395536" y="5422204"/>
            <a:ext cx="7704856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 sz="1000" b="0" i="0" u="none" strike="noStrike" kern="1200" baseline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uk-UA" sz="1100" b="1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Кінцевими </a:t>
            </a:r>
            <a:r>
              <a:rPr lang="uk-UA" sz="110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бенефіціарами</a:t>
            </a:r>
            <a:r>
              <a:rPr lang="uk-UA" sz="1100" b="1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lang="uk-UA" sz="110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Еф.Еф.Ейч</a:t>
            </a:r>
            <a:r>
              <a:rPr lang="uk-UA" sz="1100" b="1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 </a:t>
            </a:r>
            <a:r>
              <a:rPr lang="uk-UA" sz="110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Юркейн</a:t>
            </a:r>
            <a:r>
              <a:rPr lang="uk-UA" sz="1100" b="1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lang="uk-UA" sz="1100" b="1" dirty="0" err="1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Холдінгз</a:t>
            </a:r>
            <a:r>
              <a:rPr lang="uk-UA" sz="1100" b="1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(</a:t>
            </a:r>
            <a:r>
              <a:rPr lang="en-US" sz="1100" b="1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FFH Ukraine Holdings</a:t>
            </a:r>
            <a:r>
              <a:rPr lang="uk-UA" sz="1100" b="1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 є</a:t>
            </a: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:</a:t>
            </a:r>
          </a:p>
          <a:p>
            <a:pPr>
              <a:defRPr sz="1000" b="0" i="0" u="none" strike="noStrike" kern="1200" baseline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Fairfax Financial Holdings Limited (</a:t>
            </a:r>
            <a:r>
              <a:rPr lang="uk-UA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Канада</a:t>
            </a: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</a:t>
            </a:r>
            <a:r>
              <a:rPr lang="uk-UA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Торонто</a:t>
            </a: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 -</a:t>
            </a: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fld id="{79C6B058-B6C0-46DE-A2F1-07D615F0B82A}" type="PERCENTAGE">
              <a:rPr lang="en-US" sz="1100" smtClean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>
                <a:defRPr sz="1000" b="0" i="0" u="none" strike="noStrike" kern="1200" baseline="0">
                  <a:solidFill>
                    <a:srgbClr val="000000">
                      <a:lumMod val="85000"/>
                      <a:lumOff val="15000"/>
                    </a:srgb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t>70%</a:t>
            </a:fld>
            <a:r>
              <a:rPr lang="uk-UA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акцій</a:t>
            </a:r>
            <a:endParaRPr lang="en-US" sz="1100" dirty="0">
              <a:solidFill>
                <a:srgbClr val="000000">
                  <a:lumMod val="85000"/>
                  <a:lumOff val="1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>
              <a:defRPr sz="1000" b="0" i="0" u="none" strike="noStrike" kern="1200" baseline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r>
              <a:rPr lang="uk-UA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Європейський Банк Реконструкції та Розвитку</a:t>
            </a: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(</a:t>
            </a:r>
            <a:r>
              <a:rPr lang="uk-UA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Великобританія, Лондон</a:t>
            </a:r>
            <a:r>
              <a:rPr lang="en-GB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) -</a:t>
            </a:r>
            <a:r>
              <a:rPr lang="en-US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</a:t>
            </a:r>
            <a:fld id="{3A56772E-B9A8-4978-BBA8-3E2E9955E94E}" type="PERCENTAGE">
              <a:rPr lang="en-US" sz="1100" smtClean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pPr>
                <a:defRPr sz="1000" b="0" i="0" u="none" strike="noStrike" kern="1200" baseline="0">
                  <a:solidFill>
                    <a:srgbClr val="000000">
                      <a:lumMod val="85000"/>
                      <a:lumOff val="15000"/>
                    </a:srgb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+mn-cs"/>
                </a:defRPr>
              </a:pPr>
              <a:t>30%</a:t>
            </a:fld>
            <a:r>
              <a:rPr lang="uk-UA" sz="1100" dirty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акцій</a:t>
            </a:r>
            <a:endParaRPr lang="en-US" sz="1100" dirty="0">
              <a:solidFill>
                <a:srgbClr val="000000">
                  <a:lumMod val="85000"/>
                  <a:lumOff val="15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>
              <a:defRPr sz="1000" b="0" i="0" u="none" strike="noStrike" kern="1200" baseline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 sz="1000" dirty="0"/>
          </a:p>
          <a:p>
            <a:pPr>
              <a:defRPr sz="1000" b="0" i="0" u="none" strike="noStrike" kern="1200" baseline="0">
                <a:solidFill>
                  <a:srgbClr val="000000">
                    <a:lumMod val="85000"/>
                    <a:lumOff val="15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pPr>
            <a:endParaRPr lang="en-US" sz="1000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58C5919F-8911-46CA-99E6-DB7D962EBD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027867"/>
              </p:ext>
            </p:extLst>
          </p:nvPr>
        </p:nvGraphicFramePr>
        <p:xfrm>
          <a:off x="1979712" y="2005750"/>
          <a:ext cx="4752528" cy="3025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A3B9D99B-E4E6-4835-A616-7510804FF4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5224" y="1124744"/>
            <a:ext cx="4032448" cy="5438246"/>
          </a:xfrm>
        </p:spPr>
        <p:txBody>
          <a:bodyPr/>
          <a:lstStyle/>
          <a:p>
            <a:pPr marL="0" indent="0" algn="ctr"/>
            <a:r>
              <a:rPr lang="en-GB" sz="1200" b="1" dirty="0"/>
              <a:t>FAIRFAX FINANCIAL HOLDINGS LIMITED (Fairfax) </a:t>
            </a:r>
            <a:r>
              <a:rPr lang="en-GB" sz="1200" dirty="0"/>
              <a:t>– </a:t>
            </a:r>
            <a:r>
              <a:rPr lang="uk-UA" sz="1200" b="1" dirty="0"/>
              <a:t>акціонер СК «Універсальна» з 2019 року</a:t>
            </a:r>
          </a:p>
          <a:p>
            <a:pPr marL="0" indent="0" algn="ctr"/>
            <a:endParaRPr lang="en-GB" sz="1200" dirty="0"/>
          </a:p>
          <a:p>
            <a:pPr marL="85725" indent="0" algn="just"/>
            <a:r>
              <a:rPr lang="uk-UA" sz="1100" dirty="0"/>
              <a:t>Холдингова компанія, яка через свої дочірні компанії займається страхуванням (</a:t>
            </a:r>
            <a:r>
              <a:rPr lang="en-GB" sz="1100" dirty="0"/>
              <a:t>non-life), </a:t>
            </a:r>
            <a:r>
              <a:rPr lang="uk-UA" sz="1100" dirty="0"/>
              <a:t>перестрахуванням та управлінням інвестиціями.</a:t>
            </a:r>
          </a:p>
          <a:p>
            <a:pPr marL="85725" indent="0"/>
            <a:r>
              <a:rPr lang="uk-UA" sz="1200" dirty="0"/>
              <a:t> </a:t>
            </a:r>
          </a:p>
          <a:p>
            <a:pPr marL="85725" indent="0" algn="just"/>
            <a:r>
              <a:rPr lang="uk-UA" sz="1100" dirty="0" err="1"/>
              <a:t>Fairfax</a:t>
            </a:r>
            <a:r>
              <a:rPr lang="en-GB" sz="1100" dirty="0"/>
              <a:t> </a:t>
            </a:r>
            <a:r>
              <a:rPr lang="uk-UA" sz="1100" dirty="0"/>
              <a:t>була заснована в 1985 році нинішнім Головою та Виконавчим директором В. Прем </a:t>
            </a:r>
            <a:r>
              <a:rPr lang="uk-UA" sz="1100" dirty="0" err="1"/>
              <a:t>Вотса</a:t>
            </a:r>
            <a:r>
              <a:rPr lang="uk-UA" sz="1100" dirty="0"/>
              <a:t>, що здійснює керівництво з штаб-квартири в Торонто (Канада). </a:t>
            </a:r>
          </a:p>
          <a:p>
            <a:pPr marL="85725" indent="0" algn="just"/>
            <a:endParaRPr lang="uk-UA" sz="900" dirty="0"/>
          </a:p>
          <a:p>
            <a:pPr marL="85725" indent="0" algn="just"/>
            <a:r>
              <a:rPr lang="uk-UA" sz="1100" dirty="0"/>
              <a:t>Структура </a:t>
            </a:r>
            <a:r>
              <a:rPr lang="uk-UA" sz="1100" dirty="0" err="1"/>
              <a:t>Fairfax</a:t>
            </a:r>
            <a:r>
              <a:rPr lang="uk-UA" sz="1100" dirty="0"/>
              <a:t> налічує понад 25 дочірніх страхових та </a:t>
            </a:r>
            <a:r>
              <a:rPr lang="uk-UA" sz="1100" dirty="0" err="1"/>
              <a:t>перестрахових</a:t>
            </a:r>
            <a:r>
              <a:rPr lang="uk-UA" sz="1100" dirty="0"/>
              <a:t> компаній у всьому світі.</a:t>
            </a:r>
          </a:p>
          <a:p>
            <a:pPr marL="85725" indent="0" algn="just"/>
            <a:endParaRPr lang="uk-UA" sz="900" dirty="0"/>
          </a:p>
          <a:p>
            <a:pPr marL="85725" indent="0" algn="just"/>
            <a:r>
              <a:rPr lang="uk-UA" sz="1100" dirty="0"/>
              <a:t>Згідно з річним звітом за 2018 рік дохід компанії склав 17,8 млрд. доларів США, чистий прибуток – 0,8 млрд. доларів США, обсяг страхових премій </a:t>
            </a:r>
            <a:r>
              <a:rPr lang="uk-UA" sz="1100" dirty="0" err="1"/>
              <a:t>Fairfax</a:t>
            </a:r>
            <a:r>
              <a:rPr lang="uk-UA" sz="1100" dirty="0"/>
              <a:t> склав 15,5 млрд. доларів США, активи компанії становлять 64,4 млрд. доларів США. Ринкова капіталізація </a:t>
            </a:r>
            <a:r>
              <a:rPr lang="uk-UA" sz="1100" dirty="0" err="1"/>
              <a:t>Fairfax</a:t>
            </a:r>
            <a:r>
              <a:rPr lang="uk-UA" sz="1100" dirty="0"/>
              <a:t> складає 17,4 млрд канадських доларів.</a:t>
            </a:r>
          </a:p>
          <a:p>
            <a:pPr marL="85725" indent="0" algn="just"/>
            <a:endParaRPr lang="uk-UA" sz="900" dirty="0"/>
          </a:p>
          <a:p>
            <a:pPr marL="85725" indent="0" algn="just"/>
            <a:r>
              <a:rPr lang="uk-UA" sz="1100" dirty="0" err="1"/>
              <a:t>Fairfax</a:t>
            </a:r>
            <a:r>
              <a:rPr lang="uk-UA" sz="1100" dirty="0"/>
              <a:t> представлений на Канадському, Американському страхових ринках, а також в Південно-Східній Азії, Європі, на Близькому Сході і в Латинській Америці.</a:t>
            </a:r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409431E-D5AC-4BD4-B248-CB1F88E616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ПРО АКЦІОНЕРІВ</a:t>
            </a:r>
          </a:p>
        </p:txBody>
      </p:sp>
      <p:sp>
        <p:nvSpPr>
          <p:cNvPr id="4" name="Round Same Side Corner Rectangle 58">
            <a:extLst>
              <a:ext uri="{FF2B5EF4-FFF2-40B4-BE49-F238E27FC236}">
                <a16:creationId xmlns:a16="http://schemas.microsoft.com/office/drawing/2014/main" id="{713EDCA6-0623-40F1-9DCC-CB84C7636D39}"/>
              </a:ext>
            </a:extLst>
          </p:cNvPr>
          <p:cNvSpPr/>
          <p:nvPr/>
        </p:nvSpPr>
        <p:spPr>
          <a:xfrm rot="10800000" flipH="1">
            <a:off x="368942" y="1943796"/>
            <a:ext cx="84099" cy="66771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48A70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5" name="Round Same Side Corner Rectangle 58">
            <a:extLst>
              <a:ext uri="{FF2B5EF4-FFF2-40B4-BE49-F238E27FC236}">
                <a16:creationId xmlns:a16="http://schemas.microsoft.com/office/drawing/2014/main" id="{E0452196-E9D1-4858-9273-FB4DAFCA249A}"/>
              </a:ext>
            </a:extLst>
          </p:cNvPr>
          <p:cNvSpPr/>
          <p:nvPr/>
        </p:nvSpPr>
        <p:spPr>
          <a:xfrm rot="10800000" flipH="1">
            <a:off x="367548" y="2761289"/>
            <a:ext cx="84099" cy="66771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48A70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6115B1F-62BD-49EA-95BD-5436637768D4}"/>
              </a:ext>
            </a:extLst>
          </p:cNvPr>
          <p:cNvSpPr/>
          <p:nvPr/>
        </p:nvSpPr>
        <p:spPr>
          <a:xfrm>
            <a:off x="4433514" y="1147416"/>
            <a:ext cx="4224006" cy="5278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/>
            <a:r>
              <a:rPr lang="uk-UA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ЄБРР (</a:t>
            </a:r>
            <a:r>
              <a:rPr lang="en-GB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EBRD) – </a:t>
            </a:r>
            <a:r>
              <a:rPr lang="ru-RU" sz="1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акціонер</a:t>
            </a:r>
            <a:r>
              <a:rPr lang="ru-RU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 СК «</a:t>
            </a:r>
            <a:r>
              <a:rPr lang="ru-RU" sz="1200" b="1" dirty="0" err="1">
                <a:latin typeface="Verdana" pitchFamily="34" charset="0"/>
                <a:ea typeface="Verdana" pitchFamily="34" charset="0"/>
                <a:cs typeface="Verdana" pitchFamily="34" charset="0"/>
              </a:rPr>
              <a:t>Універсальна</a:t>
            </a:r>
            <a:r>
              <a:rPr lang="ru-RU" sz="12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» з 2011 року</a:t>
            </a:r>
          </a:p>
          <a:p>
            <a:pPr marL="0" indent="0" algn="just"/>
            <a:endParaRPr lang="uk-UA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/>
            <a:endParaRPr lang="uk-UA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975" algn="just"/>
            <a:r>
              <a:rPr lang="uk-UA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Європейський банк реконструкції та розвитку, штаб-квартира в м. Лондон (Великобританія).</a:t>
            </a:r>
          </a:p>
          <a:p>
            <a:pPr marL="0" indent="0" algn="just"/>
            <a:endParaRPr lang="uk-UA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/>
            <a:endParaRPr lang="uk-UA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0" indent="0" algn="just"/>
            <a:endParaRPr lang="uk-UA" sz="12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975" algn="just"/>
            <a:r>
              <a:rPr lang="uk-UA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ЄБРР - найбільший міжнародний фінансовий інвестор в Україні. </a:t>
            </a:r>
          </a:p>
          <a:p>
            <a:pPr marL="180975" algn="just"/>
            <a:endParaRPr lang="uk-UA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975" algn="just"/>
            <a:endParaRPr lang="uk-UA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975" algn="just"/>
            <a:r>
              <a:rPr lang="uk-UA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З початку своєї діяльності в 1993 році Банк взяв на себе сукупне зобов'язання майже на 13,6 млрд євро через 432 проекти.</a:t>
            </a:r>
          </a:p>
          <a:p>
            <a:pPr marL="180975" algn="just"/>
            <a:endParaRPr lang="uk-UA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975" algn="just"/>
            <a:r>
              <a:rPr lang="uk-UA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Акціонерами ЄБРР є 69 країн, Європейський Союз і Європейський інвестиційний банк.  </a:t>
            </a:r>
          </a:p>
          <a:p>
            <a:pPr marL="180975" algn="just"/>
            <a:r>
              <a:rPr lang="uk-UA" sz="1100" dirty="0">
                <a:latin typeface="Verdana" pitchFamily="34" charset="0"/>
                <a:ea typeface="Verdana" pitchFamily="34" charset="0"/>
                <a:cs typeface="Verdana" pitchFamily="34" charset="0"/>
              </a:rPr>
              <a:t>Банк фінансує проекти в 38 країнах світу і тісно співпрацює з державними компаніями, банками, підтримує процеси структурної реорганізації і покращення комунального господарства України. Створює сприятливі умови для розвитку підприємницької діяльності в Україні.</a:t>
            </a:r>
          </a:p>
          <a:p>
            <a:pPr marL="180975" algn="just"/>
            <a:endParaRPr lang="uk-UA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975" algn="just"/>
            <a:endParaRPr lang="uk-UA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975"/>
            <a:endParaRPr lang="uk-UA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975"/>
            <a:endParaRPr lang="uk-UA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80975"/>
            <a:endParaRPr lang="uk-UA" sz="11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Round Same Side Corner Rectangle 58">
            <a:extLst>
              <a:ext uri="{FF2B5EF4-FFF2-40B4-BE49-F238E27FC236}">
                <a16:creationId xmlns:a16="http://schemas.microsoft.com/office/drawing/2014/main" id="{C2239DF5-41DC-4377-97BE-AB24C81A50F9}"/>
              </a:ext>
            </a:extLst>
          </p:cNvPr>
          <p:cNvSpPr/>
          <p:nvPr/>
        </p:nvSpPr>
        <p:spPr>
          <a:xfrm rot="10800000" flipH="1">
            <a:off x="4407149" y="2708461"/>
            <a:ext cx="84098" cy="66771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48A70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12" name="Round Same Side Corner Rectangle 58">
            <a:extLst>
              <a:ext uri="{FF2B5EF4-FFF2-40B4-BE49-F238E27FC236}">
                <a16:creationId xmlns:a16="http://schemas.microsoft.com/office/drawing/2014/main" id="{366D6D91-0487-4100-B784-F7CCF0B1530F}"/>
              </a:ext>
            </a:extLst>
          </p:cNvPr>
          <p:cNvSpPr/>
          <p:nvPr/>
        </p:nvSpPr>
        <p:spPr>
          <a:xfrm rot="10800000" flipH="1">
            <a:off x="4396585" y="1890720"/>
            <a:ext cx="84099" cy="66771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48A70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14" name="Round Same Side Corner Rectangle 58">
            <a:extLst>
              <a:ext uri="{FF2B5EF4-FFF2-40B4-BE49-F238E27FC236}">
                <a16:creationId xmlns:a16="http://schemas.microsoft.com/office/drawing/2014/main" id="{65FAA7E3-5AB1-42EB-AE9E-249A7F4A5CB4}"/>
              </a:ext>
            </a:extLst>
          </p:cNvPr>
          <p:cNvSpPr/>
          <p:nvPr/>
        </p:nvSpPr>
        <p:spPr>
          <a:xfrm rot="10800000" flipH="1">
            <a:off x="4424038" y="3481828"/>
            <a:ext cx="84098" cy="66771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48A70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15" name="Round Same Side Corner Rectangle 58">
            <a:extLst>
              <a:ext uri="{FF2B5EF4-FFF2-40B4-BE49-F238E27FC236}">
                <a16:creationId xmlns:a16="http://schemas.microsoft.com/office/drawing/2014/main" id="{20BD3A82-5BC5-431C-A7C2-095F8EDA39DC}"/>
              </a:ext>
            </a:extLst>
          </p:cNvPr>
          <p:cNvSpPr/>
          <p:nvPr/>
        </p:nvSpPr>
        <p:spPr>
          <a:xfrm rot="10800000" flipH="1">
            <a:off x="388140" y="3559867"/>
            <a:ext cx="84099" cy="66771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48A70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16" name="Round Same Side Corner Rectangle 58">
            <a:extLst>
              <a:ext uri="{FF2B5EF4-FFF2-40B4-BE49-F238E27FC236}">
                <a16:creationId xmlns:a16="http://schemas.microsoft.com/office/drawing/2014/main" id="{A579C8B8-C01D-410D-97D1-CA612BCD3530}"/>
              </a:ext>
            </a:extLst>
          </p:cNvPr>
          <p:cNvSpPr/>
          <p:nvPr/>
        </p:nvSpPr>
        <p:spPr>
          <a:xfrm rot="10800000" flipH="1">
            <a:off x="367356" y="4476308"/>
            <a:ext cx="84099" cy="66771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48A70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17" name="Round Same Side Corner Rectangle 58">
            <a:extLst>
              <a:ext uri="{FF2B5EF4-FFF2-40B4-BE49-F238E27FC236}">
                <a16:creationId xmlns:a16="http://schemas.microsoft.com/office/drawing/2014/main" id="{0B37A133-4776-4F16-8D54-95EBF24FCCD8}"/>
              </a:ext>
            </a:extLst>
          </p:cNvPr>
          <p:cNvSpPr/>
          <p:nvPr/>
        </p:nvSpPr>
        <p:spPr>
          <a:xfrm rot="10800000" flipH="1">
            <a:off x="353486" y="5713617"/>
            <a:ext cx="84099" cy="66771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48A70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  <p:sp>
        <p:nvSpPr>
          <p:cNvPr id="18" name="Round Same Side Corner Rectangle 58">
            <a:extLst>
              <a:ext uri="{FF2B5EF4-FFF2-40B4-BE49-F238E27FC236}">
                <a16:creationId xmlns:a16="http://schemas.microsoft.com/office/drawing/2014/main" id="{4B4457D4-B2C4-4BCE-9574-D9D919B0814D}"/>
              </a:ext>
            </a:extLst>
          </p:cNvPr>
          <p:cNvSpPr/>
          <p:nvPr/>
        </p:nvSpPr>
        <p:spPr>
          <a:xfrm rot="10800000" flipH="1">
            <a:off x="4438636" y="4299570"/>
            <a:ext cx="84098" cy="667711"/>
          </a:xfrm>
          <a:prstGeom prst="round2SameRect">
            <a:avLst>
              <a:gd name="adj1" fmla="val 50000"/>
              <a:gd name="adj2" fmla="val 50000"/>
            </a:avLst>
          </a:prstGeom>
          <a:solidFill>
            <a:srgbClr val="48A70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9419" tIns="109710" rIns="219419" bIns="109710" rtlCol="0" anchor="ctr"/>
          <a:lstStyle/>
          <a:p>
            <a:pPr algn="ctr"/>
            <a:endParaRPr lang="bg-BG" dirty="0">
              <a:latin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854665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2B2D9C13-0136-4AE1-BA48-AB6067F059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ФІНАНСОВІ ПОКАЗНИКИ: 2019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A06A73-70AD-41BE-97C2-BDA1123BF1B8}"/>
              </a:ext>
            </a:extLst>
          </p:cNvPr>
          <p:cNvSpPr txBox="1"/>
          <p:nvPr/>
        </p:nvSpPr>
        <p:spPr>
          <a:xfrm>
            <a:off x="251520" y="1562308"/>
            <a:ext cx="4507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СТРУКТУРА СТРАХОВИХ ПРЕМІЙ ЗА ВИДАМИ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480C59F-03C2-48C7-95DD-040FCEB2A391}"/>
              </a:ext>
            </a:extLst>
          </p:cNvPr>
          <p:cNvSpPr txBox="1"/>
          <p:nvPr/>
        </p:nvSpPr>
        <p:spPr>
          <a:xfrm>
            <a:off x="4572000" y="1556452"/>
            <a:ext cx="22862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УНІВЕРСАЛЬНА В ЦИФРАХ</a:t>
            </a:r>
            <a:endParaRPr lang="ru-RU" sz="1200" dirty="0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id="{6FB651CC-8647-4DCD-B3C4-784B1C901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965036"/>
              </p:ext>
            </p:extLst>
          </p:nvPr>
        </p:nvGraphicFramePr>
        <p:xfrm>
          <a:off x="4485885" y="2070657"/>
          <a:ext cx="4190571" cy="2716686"/>
        </p:xfrm>
        <a:graphic>
          <a:graphicData uri="http://schemas.openxmlformats.org/drawingml/2006/table">
            <a:tbl>
              <a:tblPr>
                <a:tableStyleId>{EB344D84-9AFB-497E-A393-DC336BA19D2E}</a:tableStyleId>
              </a:tblPr>
              <a:tblGrid>
                <a:gridCol w="21320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57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027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12324"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Фінансові показники</a:t>
                      </a:r>
                      <a:endParaRPr lang="uk-UA" sz="1000" b="1" kern="1200" dirty="0">
                        <a:solidFill>
                          <a:sysClr val="windowText" lastClr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4" marR="9524" marT="952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000" b="1" kern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 </a:t>
                      </a:r>
                      <a:r>
                        <a:rPr lang="uk-UA" sz="1000" b="1" kern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ГРН</a:t>
                      </a:r>
                      <a:r>
                        <a:rPr lang="de-DE" sz="1000" b="1" kern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‘000</a:t>
                      </a:r>
                      <a:endParaRPr lang="de-DE" sz="1000" b="1" kern="1200" dirty="0">
                        <a:solidFill>
                          <a:sysClr val="windowText" lastClr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4" marR="9524" marT="952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000" b="1" kern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ДОЛ.США</a:t>
                      </a:r>
                      <a:r>
                        <a:rPr lang="de-DE" sz="1000" b="1" kern="120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‘000</a:t>
                      </a:r>
                      <a:endParaRPr lang="de-DE" sz="1000" b="1" kern="1200" dirty="0">
                        <a:solidFill>
                          <a:sysClr val="windowText" lastClr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524" marR="9524" marT="9529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2227"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Капітал</a:t>
                      </a:r>
                      <a:endParaRPr lang="en-US" sz="1000" kern="1200" noProof="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8" marR="9524" marT="952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271 547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11 464</a:t>
                      </a:r>
                      <a:endParaRPr lang="uk-UA" sz="10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2227"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000" kern="12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Резерви</a:t>
                      </a:r>
                      <a:endParaRPr lang="en-US" sz="1000" kern="1200" noProof="0" dirty="0">
                        <a:solidFill>
                          <a:sysClr val="windowText" lastClr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8" marR="9524" marT="9529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598 308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25 260</a:t>
                      </a:r>
                      <a:endParaRPr lang="uk-UA" sz="10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227">
                <a:tc>
                  <a:txBody>
                    <a:bodyPr/>
                    <a:lstStyle/>
                    <a:p>
                      <a:pPr algn="l" rtl="0" fontAlgn="ctr"/>
                      <a:r>
                        <a:rPr lang="uk-UA" sz="1000" kern="1200" noProof="0" dirty="0"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Активи</a:t>
                      </a:r>
                      <a:endParaRPr lang="en-US" sz="1000" kern="1200" noProof="0" dirty="0">
                        <a:solidFill>
                          <a:sysClr val="windowText" lastClr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8" marR="9524" marT="952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1 019 676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43 049</a:t>
                      </a:r>
                      <a:endParaRPr lang="uk-UA" sz="10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222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Готівка та депозити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8" marR="9524" marT="9529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449 790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18 990</a:t>
                      </a:r>
                      <a:endParaRPr lang="uk-UA" sz="10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222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Нараховані страхові премії</a:t>
                      </a:r>
                      <a:endParaRPr lang="ru-RU" sz="10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8" marR="9524" marT="952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949 633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40 092</a:t>
                      </a:r>
                      <a:endParaRPr lang="uk-UA" sz="10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810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00" b="1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Комбінований коефіцієнт</a:t>
                      </a:r>
                      <a:endParaRPr lang="en-US" sz="1000" b="1" kern="1200" noProof="0" dirty="0">
                        <a:solidFill>
                          <a:sysClr val="windowText" lastClr="000000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8" marR="9524" marT="9529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97,7%</a:t>
                      </a:r>
                      <a:endParaRPr lang="uk-UA" sz="1000" b="1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97,7%</a:t>
                      </a:r>
                      <a:endParaRPr lang="uk-UA" sz="1000" b="1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8417"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9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Чистий прибуток (тис.)</a:t>
                      </a:r>
                      <a:endParaRPr lang="ru-RU" sz="9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91438" marR="9524" marT="9529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3 459</a:t>
                      </a: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chemeClr val="dk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  <a:cs typeface="Verdana" panose="020B0604030504040204" pitchFamily="34" charset="0"/>
                        </a:rPr>
                        <a:t>146</a:t>
                      </a:r>
                      <a:endParaRPr lang="uk-UA" sz="1000" kern="1200" dirty="0">
                        <a:solidFill>
                          <a:schemeClr val="dk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  <a:cs typeface="Verdana" panose="020B060403050404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00000000-0008-0000-08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56883639"/>
              </p:ext>
            </p:extLst>
          </p:nvPr>
        </p:nvGraphicFramePr>
        <p:xfrm>
          <a:off x="17747" y="1940578"/>
          <a:ext cx="4718585" cy="30781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50089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AADE4CA-C205-4683-9A90-87CD5F3F5C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476672"/>
            <a:ext cx="4104456" cy="648072"/>
          </a:xfrm>
        </p:spPr>
        <p:txBody>
          <a:bodyPr/>
          <a:lstStyle/>
          <a:p>
            <a:r>
              <a:rPr lang="uk-UA" dirty="0"/>
              <a:t>ВИНАГОРОДИ ТА ВИЗНАННЯ: 2019</a:t>
            </a:r>
            <a:r>
              <a:rPr lang="ru-RU" dirty="0">
                <a:solidFill>
                  <a:srgbClr val="58595B"/>
                </a:solidFill>
                <a:cs typeface="Lato Heavy" pitchFamily="34" charset="0"/>
              </a:rPr>
              <a:t/>
            </a:r>
            <a:br>
              <a:rPr lang="ru-RU" dirty="0">
                <a:solidFill>
                  <a:srgbClr val="58595B"/>
                </a:solidFill>
                <a:cs typeface="Lato Heavy" pitchFamily="34" charset="0"/>
              </a:rPr>
            </a:br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4C7F2F-1CCD-485B-9F41-EA2FD9CE5C08}"/>
              </a:ext>
            </a:extLst>
          </p:cNvPr>
          <p:cNvSpPr txBox="1"/>
          <p:nvPr/>
        </p:nvSpPr>
        <p:spPr>
          <a:xfrm>
            <a:off x="2259790" y="2442722"/>
            <a:ext cx="10502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solidFill>
                  <a:srgbClr val="5859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</a:t>
            </a:r>
          </a:p>
          <a:p>
            <a:pPr algn="ctr"/>
            <a:r>
              <a:rPr lang="ru-RU" sz="1000" dirty="0" err="1">
                <a:solidFill>
                  <a:srgbClr val="5859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авіа</a:t>
            </a:r>
            <a:r>
              <a:rPr lang="ru-RU" sz="1000" dirty="0">
                <a:solidFill>
                  <a:srgbClr val="5859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  <a:p>
            <a:pPr algn="ctr"/>
            <a:r>
              <a:rPr lang="ru-RU" sz="1000" dirty="0" err="1">
                <a:solidFill>
                  <a:srgbClr val="5859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страхуванню</a:t>
            </a:r>
            <a:endParaRPr lang="ru-RU" sz="1000" dirty="0">
              <a:solidFill>
                <a:srgbClr val="5859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8A65176-0E0F-4BF7-A457-9342D12ED5B8}"/>
              </a:ext>
            </a:extLst>
          </p:cNvPr>
          <p:cNvSpPr txBox="1"/>
          <p:nvPr/>
        </p:nvSpPr>
        <p:spPr>
          <a:xfrm>
            <a:off x="5701590" y="2441029"/>
            <a:ext cx="10502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solidFill>
                  <a:srgbClr val="5859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</a:t>
            </a:r>
          </a:p>
          <a:p>
            <a:pPr algn="ctr"/>
            <a:r>
              <a:rPr lang="ru-RU" sz="1000" dirty="0">
                <a:solidFill>
                  <a:srgbClr val="5859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аграрному</a:t>
            </a:r>
          </a:p>
          <a:p>
            <a:pPr algn="ctr"/>
            <a:r>
              <a:rPr lang="ru-RU" sz="1000" dirty="0" err="1">
                <a:solidFill>
                  <a:srgbClr val="5859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страхуванню</a:t>
            </a:r>
            <a:endParaRPr lang="ru-RU" sz="1000" dirty="0">
              <a:solidFill>
                <a:srgbClr val="5859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5E4174-EF8F-494E-A4DF-E352A3C5EBF8}"/>
              </a:ext>
            </a:extLst>
          </p:cNvPr>
          <p:cNvSpPr txBox="1"/>
          <p:nvPr/>
        </p:nvSpPr>
        <p:spPr>
          <a:xfrm>
            <a:off x="4141564" y="2276872"/>
            <a:ext cx="5998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5859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ТОП-4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9637DE-CE20-4459-8820-CC016EDF07AE}"/>
              </a:ext>
            </a:extLst>
          </p:cNvPr>
          <p:cNvSpPr txBox="1"/>
          <p:nvPr/>
        </p:nvSpPr>
        <p:spPr>
          <a:xfrm>
            <a:off x="5929251" y="2277061"/>
            <a:ext cx="5998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5859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ТОП-6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11F4883-4D3A-473A-AC13-26C3D20FE8EB}"/>
              </a:ext>
            </a:extLst>
          </p:cNvPr>
          <p:cNvSpPr txBox="1"/>
          <p:nvPr/>
        </p:nvSpPr>
        <p:spPr>
          <a:xfrm>
            <a:off x="2450528" y="2277530"/>
            <a:ext cx="5998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5859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ТОП-</a:t>
            </a:r>
            <a:r>
              <a:rPr lang="uk-UA" sz="1000" dirty="0">
                <a:solidFill>
                  <a:srgbClr val="5859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endParaRPr lang="ru-RU" sz="1000" dirty="0">
              <a:solidFill>
                <a:srgbClr val="5859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8D089A-48E2-4B5F-A17E-BCDD4B1423EE}"/>
              </a:ext>
            </a:extLst>
          </p:cNvPr>
          <p:cNvSpPr txBox="1"/>
          <p:nvPr/>
        </p:nvSpPr>
        <p:spPr>
          <a:xfrm>
            <a:off x="7504193" y="2317919"/>
            <a:ext cx="5998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5859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ТОП-7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87EEF7-8829-4323-B7E6-BEE410EA7647}"/>
              </a:ext>
            </a:extLst>
          </p:cNvPr>
          <p:cNvSpPr txBox="1"/>
          <p:nvPr/>
        </p:nvSpPr>
        <p:spPr>
          <a:xfrm>
            <a:off x="7259277" y="2487196"/>
            <a:ext cx="1050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solidFill>
                  <a:srgbClr val="5859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</a:t>
            </a:r>
          </a:p>
          <a:p>
            <a:pPr algn="ctr"/>
            <a:r>
              <a:rPr lang="uk-UA" sz="1000" dirty="0">
                <a:solidFill>
                  <a:srgbClr val="5859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страхуванню</a:t>
            </a:r>
          </a:p>
          <a:p>
            <a:pPr algn="ctr"/>
            <a:r>
              <a:rPr lang="ru-RU" sz="1000" dirty="0">
                <a:solidFill>
                  <a:srgbClr val="5859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КАСКО</a:t>
            </a:r>
          </a:p>
          <a:p>
            <a:pPr algn="ctr"/>
            <a:endParaRPr lang="ru-RU" sz="1000" dirty="0">
              <a:solidFill>
                <a:srgbClr val="5859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4" descr="D:\OLYA\01_УНИВЕРСАЛЬНАЯ\Работа\!!!_Презентации\Универсальная 2017\546464.png">
            <a:extLst>
              <a:ext uri="{FF2B5EF4-FFF2-40B4-BE49-F238E27FC236}">
                <a16:creationId xmlns:a16="http://schemas.microsoft.com/office/drawing/2014/main" id="{7CBC1A0C-A619-4EB8-AB74-B4D3F92777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5878" y="1277828"/>
            <a:ext cx="931863" cy="931862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8D45261-AD80-4448-B4ED-3DEB6DBC65BE}"/>
              </a:ext>
            </a:extLst>
          </p:cNvPr>
          <p:cNvSpPr txBox="1"/>
          <p:nvPr/>
        </p:nvSpPr>
        <p:spPr>
          <a:xfrm>
            <a:off x="911385" y="2259445"/>
            <a:ext cx="59984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5859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ТОП-</a:t>
            </a:r>
            <a:r>
              <a:rPr lang="uk-UA" sz="1000" dirty="0">
                <a:solidFill>
                  <a:srgbClr val="5859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</a:t>
            </a:r>
            <a:endParaRPr lang="ru-RU" sz="1000" dirty="0">
              <a:solidFill>
                <a:srgbClr val="5859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EF83ED4-389D-4468-8769-BD4CA3D1EE2B}"/>
              </a:ext>
            </a:extLst>
          </p:cNvPr>
          <p:cNvSpPr txBox="1"/>
          <p:nvPr/>
        </p:nvSpPr>
        <p:spPr>
          <a:xfrm>
            <a:off x="721953" y="2487196"/>
            <a:ext cx="105028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solidFill>
                  <a:srgbClr val="5859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</a:t>
            </a:r>
          </a:p>
          <a:p>
            <a:pPr algn="ctr"/>
            <a:r>
              <a:rPr lang="ru-RU" sz="1000" dirty="0" err="1">
                <a:solidFill>
                  <a:srgbClr val="5859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класичному</a:t>
            </a:r>
            <a:endParaRPr lang="ru-RU" sz="1000" dirty="0">
              <a:solidFill>
                <a:srgbClr val="5859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ru-RU" sz="1000" dirty="0" err="1">
                <a:solidFill>
                  <a:srgbClr val="5859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страхуванню</a:t>
            </a:r>
            <a:endParaRPr lang="ru-RU" sz="1000" dirty="0">
              <a:solidFill>
                <a:srgbClr val="5859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6" descr="D:\OLYA\01_УНИВЕРСАЛЬНАЯ\Работа\!!!_Презентации\Универсальная 2017\76576.png">
            <a:extLst>
              <a:ext uri="{FF2B5EF4-FFF2-40B4-BE49-F238E27FC236}">
                <a16:creationId xmlns:a16="http://schemas.microsoft.com/office/drawing/2014/main" id="{8EB8AC4F-A302-4893-B0A7-5B6B75AE3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1393" y="1300774"/>
            <a:ext cx="931863" cy="934241"/>
          </a:xfrm>
          <a:prstGeom prst="rect">
            <a:avLst/>
          </a:prstGeom>
          <a:noFill/>
        </p:spPr>
      </p:pic>
      <p:pic>
        <p:nvPicPr>
          <p:cNvPr id="16" name="Picture 7" descr="D:\OLYA\01_УНИВЕРСАЛЬНАЯ\Работа\!!!_Презентации\Универсальная 2017\67576.png">
            <a:extLst>
              <a:ext uri="{FF2B5EF4-FFF2-40B4-BE49-F238E27FC236}">
                <a16:creationId xmlns:a16="http://schemas.microsoft.com/office/drawing/2014/main" id="{CDDB2841-B387-45C3-BF0B-1EC8E76FCB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1590" y="1282719"/>
            <a:ext cx="931863" cy="934241"/>
          </a:xfrm>
          <a:prstGeom prst="rect">
            <a:avLst/>
          </a:prstGeom>
          <a:noFill/>
        </p:spPr>
      </p:pic>
      <p:pic>
        <p:nvPicPr>
          <p:cNvPr id="17" name="Picture 8" descr="D:\OLYA\01_УНИВЕРСАЛЬНАЯ\Работа\!!!_Презентации\Универсальная 2017\у5уке.png">
            <a:extLst>
              <a:ext uri="{FF2B5EF4-FFF2-40B4-BE49-F238E27FC236}">
                <a16:creationId xmlns:a16="http://schemas.microsoft.com/office/drawing/2014/main" id="{A73B8852-2C7E-4E7A-89C9-7F05BE2D18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5977" y="1325204"/>
            <a:ext cx="931863" cy="934241"/>
          </a:xfrm>
          <a:prstGeom prst="rect">
            <a:avLst/>
          </a:prstGeom>
          <a:noFill/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5DC8CEC3-05DD-4366-A4A8-8D840CF02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9343" y="1295188"/>
            <a:ext cx="974725" cy="103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E65C34E-30A4-40A3-9156-46D83CC38025}"/>
              </a:ext>
            </a:extLst>
          </p:cNvPr>
          <p:cNvSpPr txBox="1"/>
          <p:nvPr/>
        </p:nvSpPr>
        <p:spPr>
          <a:xfrm>
            <a:off x="3953780" y="2472657"/>
            <a:ext cx="10502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dirty="0">
                <a:solidFill>
                  <a:srgbClr val="5859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</a:t>
            </a:r>
          </a:p>
          <a:p>
            <a:pPr algn="ctr"/>
            <a:r>
              <a:rPr lang="uk-UA" sz="1000" dirty="0">
                <a:solidFill>
                  <a:srgbClr val="5859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особистому </a:t>
            </a:r>
          </a:p>
          <a:p>
            <a:pPr algn="ctr"/>
            <a:r>
              <a:rPr lang="ru-RU" sz="1000" dirty="0" err="1">
                <a:solidFill>
                  <a:srgbClr val="58595B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страхуванню</a:t>
            </a:r>
            <a:endParaRPr lang="ru-RU" sz="1000" dirty="0">
              <a:solidFill>
                <a:srgbClr val="5859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endParaRPr lang="ru-RU" sz="1000" dirty="0">
              <a:solidFill>
                <a:srgbClr val="58595B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20" name="Picture 13" descr="D:\OLYA\01_УНИВЕРСАЛЬНАЯ\Работа\!!!_Презентации\Универсальная 2017\7657432-01.png">
            <a:extLst>
              <a:ext uri="{FF2B5EF4-FFF2-40B4-BE49-F238E27FC236}">
                <a16:creationId xmlns:a16="http://schemas.microsoft.com/office/drawing/2014/main" id="{305EF06B-AB2B-404C-A0D4-53F032A9CB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41440" y="3501008"/>
            <a:ext cx="835025" cy="2773362"/>
          </a:xfrm>
          <a:prstGeom prst="rect">
            <a:avLst/>
          </a:prstGeom>
          <a:noFill/>
        </p:spPr>
      </p:pic>
      <p:pic>
        <p:nvPicPr>
          <p:cNvPr id="25" name="Picture 10" descr="D:\OLYA\01_УНИВЕРСАЛЬНАЯ\Работа\!!!_Презентации\Универсальная 2017\65754.png">
            <a:extLst>
              <a:ext uri="{FF2B5EF4-FFF2-40B4-BE49-F238E27FC236}">
                <a16:creationId xmlns:a16="http://schemas.microsoft.com/office/drawing/2014/main" id="{51CD7734-90E4-4DE1-9A1A-CAA522D52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98036" y="3501010"/>
            <a:ext cx="328613" cy="742950"/>
          </a:xfrm>
          <a:prstGeom prst="rect">
            <a:avLst/>
          </a:prstGeom>
          <a:noFill/>
        </p:spPr>
      </p:pic>
      <p:pic>
        <p:nvPicPr>
          <p:cNvPr id="26" name="Picture 11" descr="D:\OLYA\01_УНИВЕРСАЛЬНАЯ\Работа\!!!_Презентации\Универсальная 2017\856775.png">
            <a:extLst>
              <a:ext uri="{FF2B5EF4-FFF2-40B4-BE49-F238E27FC236}">
                <a16:creationId xmlns:a16="http://schemas.microsoft.com/office/drawing/2014/main" id="{78379473-87C2-4B5F-A2E4-876DEED95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41044" y="4072514"/>
            <a:ext cx="328613" cy="742950"/>
          </a:xfrm>
          <a:prstGeom prst="rect">
            <a:avLst/>
          </a:prstGeom>
          <a:noFill/>
        </p:spPr>
      </p:pic>
      <p:pic>
        <p:nvPicPr>
          <p:cNvPr id="27" name="Picture 12" descr="D:\OLYA\01_УНИВЕРСАЛЬНАЯ\Работа\!!!_Презентации\Универсальная 2017\856775.png">
            <a:extLst>
              <a:ext uri="{FF2B5EF4-FFF2-40B4-BE49-F238E27FC236}">
                <a16:creationId xmlns:a16="http://schemas.microsoft.com/office/drawing/2014/main" id="{90EB5594-E7D6-4791-A94F-5BCD6B5FB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84184" y="5286960"/>
            <a:ext cx="328613" cy="742950"/>
          </a:xfrm>
          <a:prstGeom prst="rect">
            <a:avLst/>
          </a:prstGeom>
          <a:noFill/>
        </p:spPr>
      </p:pic>
      <p:pic>
        <p:nvPicPr>
          <p:cNvPr id="28" name="Picture 10" descr="D:\OLYA\01_УНИВЕРСАЛЬНАЯ\Работа\!!!_Презентации\Универсальная 2017\65754.png">
            <a:extLst>
              <a:ext uri="{FF2B5EF4-FFF2-40B4-BE49-F238E27FC236}">
                <a16:creationId xmlns:a16="http://schemas.microsoft.com/office/drawing/2014/main" id="{118F99E7-4E98-423E-A753-620324983D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55490" y="4715454"/>
            <a:ext cx="328613" cy="742950"/>
          </a:xfrm>
          <a:prstGeom prst="rect">
            <a:avLst/>
          </a:prstGeom>
          <a:noFill/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E73DF4D-4BBA-4E27-AF91-4B4A0AA79B69}"/>
              </a:ext>
            </a:extLst>
          </p:cNvPr>
          <p:cNvSpPr txBox="1"/>
          <p:nvPr/>
        </p:nvSpPr>
        <p:spPr>
          <a:xfrm>
            <a:off x="5126796" y="3572446"/>
            <a:ext cx="2771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rgbClr val="63A70A"/>
                </a:solidFill>
                <a:latin typeface="Lato Heavy" pitchFamily="34" charset="0"/>
                <a:cs typeface="Lato Heavy" pitchFamily="34" charset="0"/>
              </a:rPr>
              <a:t>ЯКІСТЬ ВРЕГУЛЮВАННЯ ЗБИТКІВ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A2277D2-9BA4-4A42-88B5-6FC611B1EDE0}"/>
              </a:ext>
            </a:extLst>
          </p:cNvPr>
          <p:cNvSpPr txBox="1"/>
          <p:nvPr/>
        </p:nvSpPr>
        <p:spPr>
          <a:xfrm>
            <a:off x="5323194" y="4081267"/>
            <a:ext cx="2575512" cy="276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rgbClr val="63A70A"/>
                </a:solidFill>
                <a:latin typeface="Lato Heavy" pitchFamily="34" charset="0"/>
                <a:cs typeface="Lato Heavy" pitchFamily="34" charset="0"/>
              </a:rPr>
              <a:t>ЗАГАЛЬНА ОЦІНКА ДІЯЛЬНОСТІ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747EA44-ECCE-49D7-839D-7C2C2DF1D1DB}"/>
              </a:ext>
            </a:extLst>
          </p:cNvPr>
          <p:cNvSpPr txBox="1"/>
          <p:nvPr/>
        </p:nvSpPr>
        <p:spPr>
          <a:xfrm>
            <a:off x="6619192" y="4572580"/>
            <a:ext cx="1279517" cy="276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200" dirty="0">
                <a:solidFill>
                  <a:srgbClr val="63A70A"/>
                </a:solidFill>
                <a:latin typeface="Lato Heavy" pitchFamily="34" charset="0"/>
                <a:cs typeface="Lato Heavy" pitchFamily="34" charset="0"/>
              </a:rPr>
              <a:t>РІВЕНЬ СКАРГ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CB0BC8A4-50CC-45DA-9BFF-A6B058EBBF31}"/>
              </a:ext>
            </a:extLst>
          </p:cNvPr>
          <p:cNvSpPr/>
          <p:nvPr/>
        </p:nvSpPr>
        <p:spPr>
          <a:xfrm>
            <a:off x="0" y="3653845"/>
            <a:ext cx="3600000" cy="504000"/>
          </a:xfrm>
          <a:prstGeom prst="rect">
            <a:avLst/>
          </a:prstGeom>
          <a:solidFill>
            <a:srgbClr val="FD8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70844DD9-7CE4-4A03-9B41-7CAC6F645262}"/>
              </a:ext>
            </a:extLst>
          </p:cNvPr>
          <p:cNvSpPr/>
          <p:nvPr/>
        </p:nvSpPr>
        <p:spPr>
          <a:xfrm>
            <a:off x="0" y="4276456"/>
            <a:ext cx="4608000" cy="504000"/>
          </a:xfrm>
          <a:prstGeom prst="rect">
            <a:avLst/>
          </a:prstGeom>
          <a:solidFill>
            <a:srgbClr val="FD8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uk-UA" sz="7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uk-UA" sz="700" i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r"/>
            <a:r>
              <a:rPr lang="uk-UA" sz="700" i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*За версією журналу «Банкір»</a:t>
            </a: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7672EB48-7AE0-43BC-9779-B65674CECC85}"/>
              </a:ext>
            </a:extLst>
          </p:cNvPr>
          <p:cNvSpPr/>
          <p:nvPr/>
        </p:nvSpPr>
        <p:spPr>
          <a:xfrm>
            <a:off x="6935" y="4938356"/>
            <a:ext cx="5688000" cy="504000"/>
          </a:xfrm>
          <a:prstGeom prst="rect">
            <a:avLst/>
          </a:prstGeom>
          <a:solidFill>
            <a:srgbClr val="FD8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02900BC2-95CB-48EE-A894-8BD2EE7C5C88}"/>
              </a:ext>
            </a:extLst>
          </p:cNvPr>
          <p:cNvSpPr/>
          <p:nvPr/>
        </p:nvSpPr>
        <p:spPr>
          <a:xfrm>
            <a:off x="-17060" y="5570295"/>
            <a:ext cx="6948000" cy="504000"/>
          </a:xfrm>
          <a:prstGeom prst="rect">
            <a:avLst/>
          </a:prstGeom>
          <a:solidFill>
            <a:srgbClr val="FD80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7DB619D-C2B9-456A-ABC8-CFA1BC105D7B}"/>
              </a:ext>
            </a:extLst>
          </p:cNvPr>
          <p:cNvSpPr txBox="1"/>
          <p:nvPr/>
        </p:nvSpPr>
        <p:spPr>
          <a:xfrm>
            <a:off x="744085" y="3718141"/>
            <a:ext cx="28600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  <a:latin typeface="Lato Semibold" pitchFamily="34" charset="0"/>
              </a:rPr>
              <a:t>uaAA</a:t>
            </a:r>
            <a:r>
              <a:rPr lang="en-US" sz="1200" dirty="0">
                <a:solidFill>
                  <a:schemeClr val="bg1"/>
                </a:solidFill>
                <a:latin typeface="Lato Semibold" pitchFamily="34" charset="0"/>
              </a:rPr>
              <a:t>+ </a:t>
            </a:r>
            <a:r>
              <a:rPr lang="ru-RU" sz="1200" dirty="0">
                <a:solidFill>
                  <a:schemeClr val="bg1"/>
                </a:solidFill>
              </a:rPr>
              <a:t>рейтинг </a:t>
            </a:r>
            <a:r>
              <a:rPr lang="ru-RU" sz="1200" dirty="0" err="1">
                <a:solidFill>
                  <a:schemeClr val="bg1"/>
                </a:solidFill>
              </a:rPr>
              <a:t>фінансової</a:t>
            </a:r>
            <a:r>
              <a:rPr lang="ru-RU" sz="1200" dirty="0">
                <a:solidFill>
                  <a:schemeClr val="bg1"/>
                </a:solidFill>
              </a:rPr>
              <a:t> </a:t>
            </a:r>
            <a:r>
              <a:rPr lang="ru-RU" sz="1200" dirty="0" err="1">
                <a:solidFill>
                  <a:schemeClr val="bg1"/>
                </a:solidFill>
              </a:rPr>
              <a:t>надійності</a:t>
            </a:r>
            <a:endParaRPr lang="ru-RU" sz="1200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7A6A41-554A-4BE0-8996-A0AA7A2FB126}"/>
              </a:ext>
            </a:extLst>
          </p:cNvPr>
          <p:cNvSpPr txBox="1"/>
          <p:nvPr/>
        </p:nvSpPr>
        <p:spPr>
          <a:xfrm>
            <a:off x="667323" y="4308256"/>
            <a:ext cx="40174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  <a:latin typeface="Lato Semibold" pitchFamily="34" charset="0"/>
                <a:cs typeface="Lato Semibold" pitchFamily="34" charset="0"/>
              </a:rPr>
              <a:t>Лідери</a:t>
            </a:r>
            <a:r>
              <a:rPr lang="ru-RU" sz="1200" dirty="0">
                <a:solidFill>
                  <a:schemeClr val="bg1"/>
                </a:solidFill>
                <a:latin typeface="Lato Semibold" pitchFamily="34" charset="0"/>
                <a:cs typeface="Lato Semibold" pitchFamily="34" charset="0"/>
              </a:rPr>
              <a:t> року </a:t>
            </a:r>
            <a:r>
              <a:rPr lang="ru-RU" sz="1200" dirty="0" err="1">
                <a:solidFill>
                  <a:schemeClr val="bg1"/>
                </a:solidFill>
                <a:latin typeface="Lato Semibold" pitchFamily="34" charset="0"/>
                <a:cs typeface="Lato Semibold" pitchFamily="34" charset="0"/>
              </a:rPr>
              <a:t>з</a:t>
            </a:r>
            <a:r>
              <a:rPr lang="ru-RU" sz="1200" dirty="0">
                <a:solidFill>
                  <a:schemeClr val="bg1"/>
                </a:solidFill>
                <a:latin typeface="Lato Semibold" pitchFamily="34" charset="0"/>
                <a:cs typeface="Lato Semibold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Lato Semibold" pitchFamily="34" charset="0"/>
                <a:cs typeface="Lato Semibold" pitchFamily="34" charset="0"/>
              </a:rPr>
              <a:t>інноваційних</a:t>
            </a:r>
            <a:r>
              <a:rPr lang="ru-RU" sz="1200" dirty="0">
                <a:solidFill>
                  <a:schemeClr val="bg1"/>
                </a:solidFill>
                <a:latin typeface="Lato Semibold" pitchFamily="34" charset="0"/>
                <a:cs typeface="Lato Semibold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Lato Semibold" pitchFamily="34" charset="0"/>
                <a:cs typeface="Lato Semibold" pitchFamily="34" charset="0"/>
              </a:rPr>
              <a:t>програм</a:t>
            </a:r>
            <a:r>
              <a:rPr lang="ru-RU" sz="1200" dirty="0">
                <a:solidFill>
                  <a:schemeClr val="bg1"/>
                </a:solidFill>
                <a:latin typeface="Lato Semibold" pitchFamily="34" charset="0"/>
                <a:cs typeface="Lato Semibold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Lato Semibold" pitchFamily="34" charset="0"/>
                <a:cs typeface="Lato Semibold" pitchFamily="34" charset="0"/>
              </a:rPr>
              <a:t>автострахування</a:t>
            </a:r>
            <a:endParaRPr lang="ru-RU" sz="1200" dirty="0">
              <a:solidFill>
                <a:schemeClr val="bg1"/>
              </a:solidFill>
              <a:latin typeface="Lato Semibold" pitchFamily="34" charset="0"/>
              <a:cs typeface="Lato Semibold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A0B52A-D67B-474B-9E4E-FEAA9FB91DE1}"/>
              </a:ext>
            </a:extLst>
          </p:cNvPr>
          <p:cNvSpPr txBox="1"/>
          <p:nvPr/>
        </p:nvSpPr>
        <p:spPr>
          <a:xfrm>
            <a:off x="763379" y="5006332"/>
            <a:ext cx="50263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err="1">
                <a:solidFill>
                  <a:schemeClr val="bg1"/>
                </a:solidFill>
                <a:latin typeface="Lato Semibold" pitchFamily="34" charset="0"/>
                <a:cs typeface="Lato Semibold" pitchFamily="34" charset="0"/>
              </a:rPr>
              <a:t>Найкраща</a:t>
            </a:r>
            <a:r>
              <a:rPr lang="ru-RU" sz="1200" dirty="0">
                <a:solidFill>
                  <a:schemeClr val="bg1"/>
                </a:solidFill>
                <a:latin typeface="Lato Semibold" pitchFamily="34" charset="0"/>
                <a:cs typeface="Lato Semibold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Lato Semibold" pitchFamily="34" charset="0"/>
                <a:cs typeface="Lato Semibold" pitchFamily="34" charset="0"/>
              </a:rPr>
              <a:t>програма</a:t>
            </a:r>
            <a:r>
              <a:rPr lang="ru-RU" sz="1200" dirty="0">
                <a:solidFill>
                  <a:schemeClr val="bg1"/>
                </a:solidFill>
                <a:latin typeface="Lato Semibold" pitchFamily="34" charset="0"/>
                <a:cs typeface="Lato Semibold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Lato Semibold" pitchFamily="34" charset="0"/>
                <a:cs typeface="Lato Semibold" pitchFamily="34" charset="0"/>
              </a:rPr>
              <a:t>лояльності</a:t>
            </a:r>
            <a:r>
              <a:rPr lang="ru-RU" sz="1200" dirty="0">
                <a:solidFill>
                  <a:schemeClr val="bg1"/>
                </a:solidFill>
                <a:latin typeface="Lato Semibold" pitchFamily="34" charset="0"/>
                <a:cs typeface="Lato Semibold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Lato Semibold" pitchFamily="34" charset="0"/>
                <a:cs typeface="Lato Semibold" pitchFamily="34" charset="0"/>
              </a:rPr>
              <a:t>серед</a:t>
            </a:r>
            <a:r>
              <a:rPr lang="ru-RU" sz="1200" dirty="0">
                <a:solidFill>
                  <a:schemeClr val="bg1"/>
                </a:solidFill>
                <a:latin typeface="Lato Semibold" pitchFamily="34" charset="0"/>
                <a:cs typeface="Lato Semibold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Lato Semibold" pitchFamily="34" charset="0"/>
                <a:cs typeface="Lato Semibold" pitchFamily="34" charset="0"/>
              </a:rPr>
              <a:t>страхових</a:t>
            </a:r>
            <a:r>
              <a:rPr lang="ru-RU" sz="1200" dirty="0">
                <a:solidFill>
                  <a:schemeClr val="bg1"/>
                </a:solidFill>
                <a:latin typeface="Lato Semibold" pitchFamily="34" charset="0"/>
                <a:cs typeface="Lato Semibold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Lato Semibold" pitchFamily="34" charset="0"/>
                <a:cs typeface="Lato Semibold" pitchFamily="34" charset="0"/>
              </a:rPr>
              <a:t>компаній</a:t>
            </a:r>
            <a:r>
              <a:rPr lang="ru-RU" sz="1200" dirty="0">
                <a:solidFill>
                  <a:schemeClr val="bg1"/>
                </a:solidFill>
                <a:latin typeface="Lato Semibold" pitchFamily="34" charset="0"/>
                <a:cs typeface="Lato Semibold" pitchFamily="34" charset="0"/>
              </a:rPr>
              <a:t> («</a:t>
            </a:r>
            <a:r>
              <a:rPr lang="ru-RU" sz="1200" dirty="0" err="1">
                <a:solidFill>
                  <a:schemeClr val="bg1"/>
                </a:solidFill>
                <a:latin typeface="Lato Semibold" pitchFamily="34" charset="0"/>
                <a:cs typeface="Lato Semibold" pitchFamily="34" charset="0"/>
              </a:rPr>
              <a:t>Фішка</a:t>
            </a:r>
            <a:r>
              <a:rPr lang="ru-RU" sz="1200" dirty="0">
                <a:solidFill>
                  <a:schemeClr val="bg1"/>
                </a:solidFill>
                <a:latin typeface="Lato Semibold" pitchFamily="34" charset="0"/>
                <a:cs typeface="Lato Semibold" pitchFamily="34" charset="0"/>
              </a:rPr>
              <a:t>»)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E013237-0B58-4CAA-A135-6E6D8DAA56AC}"/>
              </a:ext>
            </a:extLst>
          </p:cNvPr>
          <p:cNvSpPr txBox="1"/>
          <p:nvPr/>
        </p:nvSpPr>
        <p:spPr>
          <a:xfrm>
            <a:off x="1161928" y="5634591"/>
            <a:ext cx="578704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200" dirty="0" err="1">
                <a:solidFill>
                  <a:schemeClr val="bg1"/>
                </a:solidFill>
                <a:latin typeface="Lato Semibold" pitchFamily="34" charset="0"/>
                <a:cs typeface="Lato Semibold" pitchFamily="34" charset="0"/>
              </a:rPr>
              <a:t>Лідер</a:t>
            </a:r>
            <a:r>
              <a:rPr lang="ru-RU" sz="1200" dirty="0">
                <a:solidFill>
                  <a:schemeClr val="bg1"/>
                </a:solidFill>
                <a:latin typeface="Lato Semibold" pitchFamily="34" charset="0"/>
                <a:cs typeface="Lato Semibold" pitchFamily="34" charset="0"/>
              </a:rPr>
              <a:t> страхового ринку — партнер банку в </a:t>
            </a:r>
            <a:r>
              <a:rPr lang="ru-RU" sz="1200" dirty="0" err="1">
                <a:solidFill>
                  <a:schemeClr val="bg1"/>
                </a:solidFill>
                <a:latin typeface="Lato Semibold" pitchFamily="34" charset="0"/>
                <a:cs typeface="Lato Semibold" pitchFamily="34" charset="0"/>
              </a:rPr>
              <a:t>сфері</a:t>
            </a:r>
            <a:r>
              <a:rPr lang="ru-RU" sz="1200" dirty="0">
                <a:solidFill>
                  <a:schemeClr val="bg1"/>
                </a:solidFill>
                <a:latin typeface="Lato Semibold" pitchFamily="34" charset="0"/>
                <a:cs typeface="Lato Semibold" pitchFamily="34" charset="0"/>
              </a:rPr>
              <a:t> </a:t>
            </a:r>
            <a:r>
              <a:rPr lang="ru-RU" sz="1200" dirty="0" err="1">
                <a:solidFill>
                  <a:schemeClr val="bg1"/>
                </a:solidFill>
                <a:latin typeface="Lato Semibold" pitchFamily="34" charset="0"/>
                <a:cs typeface="Lato Semibold" pitchFamily="34" charset="0"/>
              </a:rPr>
              <a:t>автокредитування</a:t>
            </a:r>
            <a:endParaRPr lang="ru-RU" sz="1200" dirty="0">
              <a:solidFill>
                <a:schemeClr val="bg1"/>
              </a:solidFill>
              <a:latin typeface="Lato Semibold" pitchFamily="34" charset="0"/>
              <a:cs typeface="Lato Semibold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950856F-AC6A-4B31-8BD4-2C40CD2F4B3E}"/>
              </a:ext>
            </a:extLst>
          </p:cNvPr>
          <p:cNvSpPr txBox="1"/>
          <p:nvPr/>
        </p:nvSpPr>
        <p:spPr>
          <a:xfrm>
            <a:off x="5596972" y="3288481"/>
            <a:ext cx="30315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200" b="1" dirty="0">
                <a:solidFill>
                  <a:srgbClr val="FF66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Відповідно до рейтингу МТСБУ</a:t>
            </a: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FE5CB3C-A19B-4E0E-BB9C-FB72F1DBCFAC}"/>
              </a:ext>
            </a:extLst>
          </p:cNvPr>
          <p:cNvSpPr/>
          <p:nvPr/>
        </p:nvSpPr>
        <p:spPr>
          <a:xfrm>
            <a:off x="793111" y="3953939"/>
            <a:ext cx="2883657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7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*За даними Рейтингового агентства «Стандарт-Рейтинг»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62C49F0-7DFC-4789-A3CD-523C4D640A86}"/>
              </a:ext>
            </a:extLst>
          </p:cNvPr>
          <p:cNvSpPr txBox="1"/>
          <p:nvPr/>
        </p:nvSpPr>
        <p:spPr>
          <a:xfrm>
            <a:off x="5259032" y="5891072"/>
            <a:ext cx="172515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7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 За версією журналу «Банкір»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D7F3D65-EFE7-480F-AA97-9F4FCDA43F76}"/>
              </a:ext>
            </a:extLst>
          </p:cNvPr>
          <p:cNvSpPr/>
          <p:nvPr/>
        </p:nvSpPr>
        <p:spPr>
          <a:xfrm>
            <a:off x="4123671" y="5242437"/>
            <a:ext cx="1628972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n-US" sz="7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</a:t>
            </a:r>
            <a:r>
              <a:rPr lang="uk-UA" sz="7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версією журналу «Банкір»</a:t>
            </a:r>
          </a:p>
        </p:txBody>
      </p:sp>
    </p:spTree>
    <p:extLst>
      <p:ext uri="{BB962C8B-B14F-4D97-AF65-F5344CB8AC3E}">
        <p14:creationId xmlns:p14="http://schemas.microsoft.com/office/powerpoint/2010/main" val="420467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DF4BA9E3-2D3A-4034-B471-EA95464F6AD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СЕРВІСИ ВРЕГУЛЮВАННЯ</a:t>
            </a:r>
            <a:r>
              <a:rPr lang="ru-RU" dirty="0">
                <a:solidFill>
                  <a:srgbClr val="58595B"/>
                </a:solidFill>
                <a:cs typeface="Lato Heavy" pitchFamily="34" charset="0"/>
              </a:rPr>
              <a:t/>
            </a:r>
            <a:br>
              <a:rPr lang="ru-RU" dirty="0">
                <a:solidFill>
                  <a:srgbClr val="58595B"/>
                </a:solidFill>
                <a:cs typeface="Lato Heavy" pitchFamily="34" charset="0"/>
              </a:rPr>
            </a:br>
            <a:endParaRPr lang="uk-UA" dirty="0"/>
          </a:p>
        </p:txBody>
      </p:sp>
      <p:sp>
        <p:nvSpPr>
          <p:cNvPr id="4" name="Скругленный прямоугольник 78">
            <a:extLst>
              <a:ext uri="{FF2B5EF4-FFF2-40B4-BE49-F238E27FC236}">
                <a16:creationId xmlns:a16="http://schemas.microsoft.com/office/drawing/2014/main" id="{AD0CBE57-00CC-4C38-A991-ED015DA6913D}"/>
              </a:ext>
            </a:extLst>
          </p:cNvPr>
          <p:cNvSpPr/>
          <p:nvPr/>
        </p:nvSpPr>
        <p:spPr>
          <a:xfrm>
            <a:off x="635471" y="5291541"/>
            <a:ext cx="1008000" cy="38684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9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Скругленный прямоугольник 79">
            <a:extLst>
              <a:ext uri="{FF2B5EF4-FFF2-40B4-BE49-F238E27FC236}">
                <a16:creationId xmlns:a16="http://schemas.microsoft.com/office/drawing/2014/main" id="{7E53B90D-4780-4ED1-8E19-6763377587CD}"/>
              </a:ext>
            </a:extLst>
          </p:cNvPr>
          <p:cNvSpPr/>
          <p:nvPr/>
        </p:nvSpPr>
        <p:spPr>
          <a:xfrm>
            <a:off x="635897" y="3292894"/>
            <a:ext cx="1008000" cy="468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Скругленный прямоугольник 82">
            <a:extLst>
              <a:ext uri="{FF2B5EF4-FFF2-40B4-BE49-F238E27FC236}">
                <a16:creationId xmlns:a16="http://schemas.microsoft.com/office/drawing/2014/main" id="{A0EA3CBF-5FD3-4C4F-8E78-9DAE9C6DE1C6}"/>
              </a:ext>
            </a:extLst>
          </p:cNvPr>
          <p:cNvSpPr/>
          <p:nvPr/>
        </p:nvSpPr>
        <p:spPr>
          <a:xfrm>
            <a:off x="611560" y="4184851"/>
            <a:ext cx="1008000" cy="58400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b="1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8F071C-030E-496A-B573-B174BA90201F}"/>
              </a:ext>
            </a:extLst>
          </p:cNvPr>
          <p:cNvSpPr txBox="1"/>
          <p:nvPr/>
        </p:nvSpPr>
        <p:spPr>
          <a:xfrm>
            <a:off x="885576" y="5337200"/>
            <a:ext cx="4796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NPS</a:t>
            </a:r>
            <a:endParaRPr lang="ru-RU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A5C1AF-84C8-4D6A-BCE8-6AE1A6B39D15}"/>
              </a:ext>
            </a:extLst>
          </p:cNvPr>
          <p:cNvSpPr txBox="1"/>
          <p:nvPr/>
        </p:nvSpPr>
        <p:spPr>
          <a:xfrm>
            <a:off x="739704" y="3321429"/>
            <a:ext cx="771365" cy="385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Контакт-</a:t>
            </a:r>
          </a:p>
          <a:p>
            <a:pPr algn="ctr">
              <a:lnSpc>
                <a:spcPts val="1200"/>
              </a:lnSpc>
            </a:pPr>
            <a:r>
              <a:rPr lang="ru-RU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7BCFD59-2A9E-45CE-AF4F-AC730058859B}"/>
              </a:ext>
            </a:extLst>
          </p:cNvPr>
          <p:cNvSpPr txBox="1"/>
          <p:nvPr/>
        </p:nvSpPr>
        <p:spPr>
          <a:xfrm>
            <a:off x="499746" y="4187082"/>
            <a:ext cx="123142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900"/>
              </a:lnSpc>
            </a:pPr>
            <a:r>
              <a:rPr lang="uk-UA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Особистий</a:t>
            </a:r>
          </a:p>
          <a:p>
            <a:pPr algn="ctr">
              <a:lnSpc>
                <a:spcPts val="900"/>
              </a:lnSpc>
            </a:pPr>
            <a:r>
              <a:rPr lang="uk-UA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менеджер</a:t>
            </a:r>
          </a:p>
          <a:p>
            <a:pPr algn="ctr">
              <a:lnSpc>
                <a:spcPts val="900"/>
              </a:lnSpc>
            </a:pPr>
            <a:r>
              <a:rPr lang="uk-UA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</a:t>
            </a:r>
          </a:p>
          <a:p>
            <a:pPr algn="ctr">
              <a:lnSpc>
                <a:spcPts val="900"/>
              </a:lnSpc>
            </a:pPr>
            <a:r>
              <a:rPr lang="uk-UA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врегулюванню</a:t>
            </a: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99CC99AC-8535-4CAA-8D9B-C72DE0117913}"/>
              </a:ext>
            </a:extLst>
          </p:cNvPr>
          <p:cNvCxnSpPr/>
          <p:nvPr/>
        </p:nvCxnSpPr>
        <p:spPr>
          <a:xfrm>
            <a:off x="1571604" y="5291522"/>
            <a:ext cx="2520000" cy="15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45ACA672-62C1-44B9-80F5-23363CDA53D5}"/>
              </a:ext>
            </a:extLst>
          </p:cNvPr>
          <p:cNvCxnSpPr>
            <a:cxnSpLocks/>
            <a:endCxn id="32" idx="2"/>
          </p:cNvCxnSpPr>
          <p:nvPr/>
        </p:nvCxnSpPr>
        <p:spPr>
          <a:xfrm flipV="1">
            <a:off x="1584176" y="3300225"/>
            <a:ext cx="4896048" cy="931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6ECDE297-830E-4438-BCC8-10B2860DC6E9}"/>
              </a:ext>
            </a:extLst>
          </p:cNvPr>
          <p:cNvCxnSpPr>
            <a:cxnSpLocks/>
          </p:cNvCxnSpPr>
          <p:nvPr/>
        </p:nvCxnSpPr>
        <p:spPr>
          <a:xfrm>
            <a:off x="1615826" y="4200047"/>
            <a:ext cx="2514649" cy="2222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Овал 21">
            <a:extLst>
              <a:ext uri="{FF2B5EF4-FFF2-40B4-BE49-F238E27FC236}">
                <a16:creationId xmlns:a16="http://schemas.microsoft.com/office/drawing/2014/main" id="{9E5A3687-DE8B-4C47-B357-39F5E3A3F2D0}"/>
              </a:ext>
            </a:extLst>
          </p:cNvPr>
          <p:cNvSpPr/>
          <p:nvPr/>
        </p:nvSpPr>
        <p:spPr>
          <a:xfrm>
            <a:off x="2428860" y="5229200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Овал 22">
            <a:extLst>
              <a:ext uri="{FF2B5EF4-FFF2-40B4-BE49-F238E27FC236}">
                <a16:creationId xmlns:a16="http://schemas.microsoft.com/office/drawing/2014/main" id="{4304E21A-D987-4E75-A73A-0A778E8919ED}"/>
              </a:ext>
            </a:extLst>
          </p:cNvPr>
          <p:cNvSpPr/>
          <p:nvPr/>
        </p:nvSpPr>
        <p:spPr>
          <a:xfrm>
            <a:off x="4000496" y="5229200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0D33B3-BB80-4F36-9151-881DE9BFF712}"/>
              </a:ext>
            </a:extLst>
          </p:cNvPr>
          <p:cNvSpPr txBox="1"/>
          <p:nvPr/>
        </p:nvSpPr>
        <p:spPr>
          <a:xfrm>
            <a:off x="2029851" y="5324207"/>
            <a:ext cx="906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вимірюємо</a:t>
            </a:r>
          </a:p>
          <a:p>
            <a:pPr>
              <a:lnSpc>
                <a:spcPts val="1200"/>
              </a:lnSpc>
            </a:pPr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щомісячно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69B9CAC-746E-41B3-BEFA-00CEE5E00AD1}"/>
              </a:ext>
            </a:extLst>
          </p:cNvPr>
          <p:cNvSpPr txBox="1"/>
          <p:nvPr/>
        </p:nvSpPr>
        <p:spPr>
          <a:xfrm>
            <a:off x="3779912" y="5354985"/>
            <a:ext cx="56778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</a:t>
            </a:r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%*</a:t>
            </a:r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8928904C-62A0-47B1-960A-2C0779C6008D}"/>
              </a:ext>
            </a:extLst>
          </p:cNvPr>
          <p:cNvSpPr/>
          <p:nvPr/>
        </p:nvSpPr>
        <p:spPr>
          <a:xfrm>
            <a:off x="2071670" y="3244115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13BEF34-1992-4A0C-BD94-ABB20349371C}"/>
              </a:ext>
            </a:extLst>
          </p:cNvPr>
          <p:cNvSpPr txBox="1"/>
          <p:nvPr/>
        </p:nvSpPr>
        <p:spPr>
          <a:xfrm>
            <a:off x="1708085" y="3388732"/>
            <a:ext cx="114486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власний</a:t>
            </a:r>
          </a:p>
          <a:p>
            <a:pPr>
              <a:lnSpc>
                <a:spcPts val="1200"/>
              </a:lnSpc>
            </a:pPr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контакт-центр</a:t>
            </a: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60FE3DA1-CA3A-4231-AD51-21796D2560ED}"/>
              </a:ext>
            </a:extLst>
          </p:cNvPr>
          <p:cNvSpPr/>
          <p:nvPr/>
        </p:nvSpPr>
        <p:spPr>
          <a:xfrm>
            <a:off x="3324638" y="3266226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F88A66A-8A1B-4C4A-8001-657E422E5280}"/>
              </a:ext>
            </a:extLst>
          </p:cNvPr>
          <p:cNvSpPr txBox="1"/>
          <p:nvPr/>
        </p:nvSpPr>
        <p:spPr>
          <a:xfrm>
            <a:off x="2973043" y="3398691"/>
            <a:ext cx="9252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англомовні</a:t>
            </a:r>
          </a:p>
          <a:p>
            <a:pPr>
              <a:lnSpc>
                <a:spcPts val="1200"/>
              </a:lnSpc>
            </a:pPr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оператори</a:t>
            </a: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54BF2FD4-7606-4926-BBAD-820F2BF643F9}"/>
              </a:ext>
            </a:extLst>
          </p:cNvPr>
          <p:cNvSpPr/>
          <p:nvPr/>
        </p:nvSpPr>
        <p:spPr>
          <a:xfrm>
            <a:off x="4706310" y="3266226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CE983D1-2E1A-46F9-B7A1-37AF57963E10}"/>
              </a:ext>
            </a:extLst>
          </p:cNvPr>
          <p:cNvSpPr txBox="1"/>
          <p:nvPr/>
        </p:nvSpPr>
        <p:spPr>
          <a:xfrm>
            <a:off x="4355498" y="3374468"/>
            <a:ext cx="976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цілодобова </a:t>
            </a:r>
          </a:p>
          <a:p>
            <a:pPr>
              <a:lnSpc>
                <a:spcPts val="1200"/>
              </a:lnSpc>
            </a:pPr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підтримка</a:t>
            </a:r>
          </a:p>
        </p:txBody>
      </p:sp>
      <p:sp>
        <p:nvSpPr>
          <p:cNvPr id="32" name="Овал 31">
            <a:extLst>
              <a:ext uri="{FF2B5EF4-FFF2-40B4-BE49-F238E27FC236}">
                <a16:creationId xmlns:a16="http://schemas.microsoft.com/office/drawing/2014/main" id="{1653ED0E-B708-46E2-B5F9-CBBA2EA41D9F}"/>
              </a:ext>
            </a:extLst>
          </p:cNvPr>
          <p:cNvSpPr/>
          <p:nvPr/>
        </p:nvSpPr>
        <p:spPr>
          <a:xfrm>
            <a:off x="6480224" y="3246225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0E23430-0525-40B5-9B29-24F58660970D}"/>
              </a:ext>
            </a:extLst>
          </p:cNvPr>
          <p:cNvSpPr txBox="1"/>
          <p:nvPr/>
        </p:nvSpPr>
        <p:spPr>
          <a:xfrm>
            <a:off x="5639569" y="3410148"/>
            <a:ext cx="16626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виділена лінія </a:t>
            </a:r>
          </a:p>
          <a:p>
            <a:pPr>
              <a:lnSpc>
                <a:spcPts val="1200"/>
              </a:lnSpc>
            </a:pPr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технічних спеціалістів</a:t>
            </a:r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AFE822B8-D4B3-4460-AF4D-E46BA72CFE34}"/>
              </a:ext>
            </a:extLst>
          </p:cNvPr>
          <p:cNvSpPr/>
          <p:nvPr/>
        </p:nvSpPr>
        <p:spPr>
          <a:xfrm>
            <a:off x="2071670" y="4158841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8DF3BF1-0B6A-4ACA-BF78-914208A045C2}"/>
              </a:ext>
            </a:extLst>
          </p:cNvPr>
          <p:cNvSpPr txBox="1"/>
          <p:nvPr/>
        </p:nvSpPr>
        <p:spPr>
          <a:xfrm>
            <a:off x="1759841" y="4321828"/>
            <a:ext cx="1260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інформація про </a:t>
            </a:r>
          </a:p>
          <a:p>
            <a:pPr>
              <a:lnSpc>
                <a:spcPts val="1200"/>
              </a:lnSpc>
            </a:pPr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статус справи</a:t>
            </a:r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478C49C4-1DF9-4B3D-87C3-CB6C99091BA2}"/>
              </a:ext>
            </a:extLst>
          </p:cNvPr>
          <p:cNvSpPr/>
          <p:nvPr/>
        </p:nvSpPr>
        <p:spPr>
          <a:xfrm>
            <a:off x="4028190" y="4158841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5DB27CA-6108-4B68-9FAD-68A827908579}"/>
              </a:ext>
            </a:extLst>
          </p:cNvPr>
          <p:cNvSpPr txBox="1"/>
          <p:nvPr/>
        </p:nvSpPr>
        <p:spPr>
          <a:xfrm>
            <a:off x="3421515" y="4306802"/>
            <a:ext cx="15584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сучасні комунікації: </a:t>
            </a:r>
          </a:p>
          <a:p>
            <a:pPr>
              <a:lnSpc>
                <a:spcPts val="1200"/>
              </a:lnSpc>
            </a:pPr>
            <a:r>
              <a:rPr lang="uk-UA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Viber</a:t>
            </a:r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Skype, тощо</a:t>
            </a:r>
          </a:p>
        </p:txBody>
      </p:sp>
      <p:sp>
        <p:nvSpPr>
          <p:cNvPr id="62" name="Скругленный прямоугольник 79">
            <a:extLst>
              <a:ext uri="{FF2B5EF4-FFF2-40B4-BE49-F238E27FC236}">
                <a16:creationId xmlns:a16="http://schemas.microsoft.com/office/drawing/2014/main" id="{4FAD9A09-4DFE-4B72-9B4E-51172C769DAF}"/>
              </a:ext>
            </a:extLst>
          </p:cNvPr>
          <p:cNvSpPr/>
          <p:nvPr/>
        </p:nvSpPr>
        <p:spPr>
          <a:xfrm>
            <a:off x="611560" y="1671641"/>
            <a:ext cx="1008000" cy="468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736EFC0-5108-4751-8F1B-E951545E947D}"/>
              </a:ext>
            </a:extLst>
          </p:cNvPr>
          <p:cNvSpPr txBox="1"/>
          <p:nvPr/>
        </p:nvSpPr>
        <p:spPr>
          <a:xfrm>
            <a:off x="692124" y="1700176"/>
            <a:ext cx="817853" cy="385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ru-RU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Мережа</a:t>
            </a:r>
          </a:p>
          <a:p>
            <a:pPr algn="ctr">
              <a:lnSpc>
                <a:spcPts val="1200"/>
              </a:lnSpc>
            </a:pPr>
            <a:r>
              <a:rPr lang="ru-RU" sz="9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продажів</a:t>
            </a:r>
            <a:endParaRPr lang="ru-RU" sz="9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206FB9AB-79E2-4246-8ADB-1D90EDF6A190}"/>
              </a:ext>
            </a:extLst>
          </p:cNvPr>
          <p:cNvCxnSpPr>
            <a:cxnSpLocks/>
          </p:cNvCxnSpPr>
          <p:nvPr/>
        </p:nvCxnSpPr>
        <p:spPr>
          <a:xfrm>
            <a:off x="1547267" y="1688283"/>
            <a:ext cx="343268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Овал 64">
            <a:extLst>
              <a:ext uri="{FF2B5EF4-FFF2-40B4-BE49-F238E27FC236}">
                <a16:creationId xmlns:a16="http://schemas.microsoft.com/office/drawing/2014/main" id="{9596C610-23B6-43DD-B35A-3CEA9ADDC517}"/>
              </a:ext>
            </a:extLst>
          </p:cNvPr>
          <p:cNvSpPr/>
          <p:nvPr/>
        </p:nvSpPr>
        <p:spPr>
          <a:xfrm>
            <a:off x="2127973" y="1641430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E5FF9D8-9BF3-427C-AA78-AB9DE0F0DF47}"/>
              </a:ext>
            </a:extLst>
          </p:cNvPr>
          <p:cNvSpPr txBox="1"/>
          <p:nvPr/>
        </p:nvSpPr>
        <p:spPr>
          <a:xfrm>
            <a:off x="1781651" y="1708881"/>
            <a:ext cx="11099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200"/>
              </a:lnSpc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uk-UA" dirty="0"/>
              <a:t>24 обласних </a:t>
            </a:r>
          </a:p>
          <a:p>
            <a:r>
              <a:rPr lang="uk-UA" dirty="0"/>
              <a:t>генеральних агенцій </a:t>
            </a:r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8175B42C-0D4A-4712-BE01-EA08F684E403}"/>
              </a:ext>
            </a:extLst>
          </p:cNvPr>
          <p:cNvSpPr/>
          <p:nvPr/>
        </p:nvSpPr>
        <p:spPr>
          <a:xfrm>
            <a:off x="3261779" y="1650258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1044D0C-7867-4C20-AB13-B1FB9E8815AB}"/>
              </a:ext>
            </a:extLst>
          </p:cNvPr>
          <p:cNvSpPr txBox="1"/>
          <p:nvPr/>
        </p:nvSpPr>
        <p:spPr>
          <a:xfrm>
            <a:off x="3035495" y="1732635"/>
            <a:ext cx="129715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 центрів </a:t>
            </a:r>
          </a:p>
          <a:p>
            <a:pPr lvl="0"/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обслуговування </a:t>
            </a:r>
          </a:p>
          <a:p>
            <a:pPr lvl="0"/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клієнтів</a:t>
            </a:r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EB8722F2-B2D6-4D67-92D4-C5DF63482F8A}"/>
              </a:ext>
            </a:extLst>
          </p:cNvPr>
          <p:cNvSpPr/>
          <p:nvPr/>
        </p:nvSpPr>
        <p:spPr>
          <a:xfrm>
            <a:off x="4896048" y="1628800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C9642D1-22DD-4D78-8473-7FD88A5C1D2D}"/>
              </a:ext>
            </a:extLst>
          </p:cNvPr>
          <p:cNvSpPr txBox="1"/>
          <p:nvPr/>
        </p:nvSpPr>
        <p:spPr>
          <a:xfrm>
            <a:off x="4415229" y="1783312"/>
            <a:ext cx="15968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розвинена  агентська мережа </a:t>
            </a:r>
          </a:p>
        </p:txBody>
      </p:sp>
      <p:sp>
        <p:nvSpPr>
          <p:cNvPr id="73" name="Скругленный прямоугольник 79">
            <a:extLst>
              <a:ext uri="{FF2B5EF4-FFF2-40B4-BE49-F238E27FC236}">
                <a16:creationId xmlns:a16="http://schemas.microsoft.com/office/drawing/2014/main" id="{8590AABF-8ED0-47AA-938E-5D0A5F2CE6B8}"/>
              </a:ext>
            </a:extLst>
          </p:cNvPr>
          <p:cNvSpPr/>
          <p:nvPr/>
        </p:nvSpPr>
        <p:spPr>
          <a:xfrm>
            <a:off x="611560" y="2506715"/>
            <a:ext cx="1008000" cy="468000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5A48EEEE-73AC-4453-A8CC-9DEC381BE522}"/>
              </a:ext>
            </a:extLst>
          </p:cNvPr>
          <p:cNvSpPr txBox="1"/>
          <p:nvPr/>
        </p:nvSpPr>
        <p:spPr>
          <a:xfrm>
            <a:off x="668883" y="2535250"/>
            <a:ext cx="864339" cy="3855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uk-UA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Партнери </a:t>
            </a:r>
          </a:p>
          <a:p>
            <a:pPr algn="ctr">
              <a:lnSpc>
                <a:spcPts val="1200"/>
              </a:lnSpc>
            </a:pPr>
            <a:r>
              <a:rPr lang="uk-UA" sz="9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компанії</a:t>
            </a:r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5941B7BE-A8C8-4AE9-85D2-ECB5D0373A0F}"/>
              </a:ext>
            </a:extLst>
          </p:cNvPr>
          <p:cNvCxnSpPr>
            <a:cxnSpLocks/>
          </p:cNvCxnSpPr>
          <p:nvPr/>
        </p:nvCxnSpPr>
        <p:spPr>
          <a:xfrm>
            <a:off x="1571604" y="2523409"/>
            <a:ext cx="5905053" cy="1189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Овал 75">
            <a:extLst>
              <a:ext uri="{FF2B5EF4-FFF2-40B4-BE49-F238E27FC236}">
                <a16:creationId xmlns:a16="http://schemas.microsoft.com/office/drawing/2014/main" id="{05C161DD-07D9-4210-B155-332C9C2CFAB9}"/>
              </a:ext>
            </a:extLst>
          </p:cNvPr>
          <p:cNvSpPr/>
          <p:nvPr/>
        </p:nvSpPr>
        <p:spPr>
          <a:xfrm>
            <a:off x="2113002" y="2466665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E4236A1B-5143-4922-9DC0-3203A92AA4CA}"/>
              </a:ext>
            </a:extLst>
          </p:cNvPr>
          <p:cNvSpPr txBox="1"/>
          <p:nvPr/>
        </p:nvSpPr>
        <p:spPr>
          <a:xfrm>
            <a:off x="1763432" y="2600915"/>
            <a:ext cx="1128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lnSpc>
                <a:spcPts val="1200"/>
              </a:lnSpc>
              <a:defRPr sz="10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uk-UA" dirty="0"/>
              <a:t>71 </a:t>
            </a:r>
            <a:r>
              <a:rPr lang="uk-UA" dirty="0" err="1"/>
              <a:t>автодилер</a:t>
            </a:r>
            <a:endParaRPr lang="uk-UA" dirty="0"/>
          </a:p>
          <a:p>
            <a:r>
              <a:rPr lang="uk-UA" dirty="0"/>
              <a:t> </a:t>
            </a:r>
          </a:p>
        </p:txBody>
      </p:sp>
      <p:sp>
        <p:nvSpPr>
          <p:cNvPr id="78" name="Овал 77">
            <a:extLst>
              <a:ext uri="{FF2B5EF4-FFF2-40B4-BE49-F238E27FC236}">
                <a16:creationId xmlns:a16="http://schemas.microsoft.com/office/drawing/2014/main" id="{B17D81F7-E950-4A67-8E61-16D779D4F67D}"/>
              </a:ext>
            </a:extLst>
          </p:cNvPr>
          <p:cNvSpPr/>
          <p:nvPr/>
        </p:nvSpPr>
        <p:spPr>
          <a:xfrm>
            <a:off x="3059832" y="2484212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6B2A9D42-AA53-4446-85DA-7105B8C2EA26}"/>
              </a:ext>
            </a:extLst>
          </p:cNvPr>
          <p:cNvSpPr txBox="1"/>
          <p:nvPr/>
        </p:nvSpPr>
        <p:spPr>
          <a:xfrm>
            <a:off x="2831604" y="2624948"/>
            <a:ext cx="81785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35 банків</a:t>
            </a:r>
          </a:p>
        </p:txBody>
      </p:sp>
      <p:sp>
        <p:nvSpPr>
          <p:cNvPr id="80" name="Овал 79">
            <a:extLst>
              <a:ext uri="{FF2B5EF4-FFF2-40B4-BE49-F238E27FC236}">
                <a16:creationId xmlns:a16="http://schemas.microsoft.com/office/drawing/2014/main" id="{828797EB-197C-48C8-A466-A674BF0F7649}"/>
              </a:ext>
            </a:extLst>
          </p:cNvPr>
          <p:cNvSpPr/>
          <p:nvPr/>
        </p:nvSpPr>
        <p:spPr>
          <a:xfrm>
            <a:off x="4091604" y="2466665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B2A0BCCA-1417-463F-882C-D5155459B62B}"/>
              </a:ext>
            </a:extLst>
          </p:cNvPr>
          <p:cNvSpPr txBox="1"/>
          <p:nvPr/>
        </p:nvSpPr>
        <p:spPr>
          <a:xfrm>
            <a:off x="3779912" y="2637539"/>
            <a:ext cx="11568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19 страхових</a:t>
            </a:r>
          </a:p>
          <a:p>
            <a:pPr lvl="0"/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брокерів </a:t>
            </a:r>
          </a:p>
        </p:txBody>
      </p:sp>
      <p:sp>
        <p:nvSpPr>
          <p:cNvPr id="82" name="Овал 81">
            <a:extLst>
              <a:ext uri="{FF2B5EF4-FFF2-40B4-BE49-F238E27FC236}">
                <a16:creationId xmlns:a16="http://schemas.microsoft.com/office/drawing/2014/main" id="{513A145D-4E00-4D9B-A61E-F1E5934CE232}"/>
              </a:ext>
            </a:extLst>
          </p:cNvPr>
          <p:cNvSpPr/>
          <p:nvPr/>
        </p:nvSpPr>
        <p:spPr>
          <a:xfrm>
            <a:off x="5105648" y="2478245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628D0127-C454-433C-83E1-89AE6556DD7A}"/>
              </a:ext>
            </a:extLst>
          </p:cNvPr>
          <p:cNvSpPr txBox="1"/>
          <p:nvPr/>
        </p:nvSpPr>
        <p:spPr>
          <a:xfrm>
            <a:off x="4860032" y="2649589"/>
            <a:ext cx="10310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 лізингових</a:t>
            </a:r>
          </a:p>
          <a:p>
            <a:pPr lvl="0"/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компаній</a:t>
            </a:r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56AC3CCD-87ED-4A49-A3F5-78949A28C6D1}"/>
              </a:ext>
            </a:extLst>
          </p:cNvPr>
          <p:cNvSpPr/>
          <p:nvPr/>
        </p:nvSpPr>
        <p:spPr>
          <a:xfrm>
            <a:off x="6119692" y="2474162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5" name="Прямоугольник 84">
            <a:extLst>
              <a:ext uri="{FF2B5EF4-FFF2-40B4-BE49-F238E27FC236}">
                <a16:creationId xmlns:a16="http://schemas.microsoft.com/office/drawing/2014/main" id="{B5EB5BB8-B550-4177-A805-E2A275CF5FAF}"/>
              </a:ext>
            </a:extLst>
          </p:cNvPr>
          <p:cNvSpPr/>
          <p:nvPr/>
        </p:nvSpPr>
        <p:spPr>
          <a:xfrm>
            <a:off x="5879819" y="2691794"/>
            <a:ext cx="77457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403 АЗК </a:t>
            </a:r>
          </a:p>
          <a:p>
            <a:pPr lvl="0"/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“ОККО” </a:t>
            </a:r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0D55C5BD-3783-4B86-AB54-FABD3D26AE85}"/>
              </a:ext>
            </a:extLst>
          </p:cNvPr>
          <p:cNvSpPr/>
          <p:nvPr/>
        </p:nvSpPr>
        <p:spPr>
          <a:xfrm>
            <a:off x="7381952" y="2492915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7" name="Прямоугольник 86">
            <a:extLst>
              <a:ext uri="{FF2B5EF4-FFF2-40B4-BE49-F238E27FC236}">
                <a16:creationId xmlns:a16="http://schemas.microsoft.com/office/drawing/2014/main" id="{1B96D6D4-BBA6-4FDB-AE7E-CD1200EEB6F5}"/>
              </a:ext>
            </a:extLst>
          </p:cNvPr>
          <p:cNvSpPr/>
          <p:nvPr/>
        </p:nvSpPr>
        <p:spPr>
          <a:xfrm>
            <a:off x="6562053" y="2703660"/>
            <a:ext cx="126669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8 346 відділень </a:t>
            </a:r>
          </a:p>
          <a:p>
            <a:pPr lvl="0"/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АТ «Укрпошта»</a:t>
            </a:r>
          </a:p>
        </p:txBody>
      </p:sp>
    </p:spTree>
    <p:extLst>
      <p:ext uri="{BB962C8B-B14F-4D97-AF65-F5344CB8AC3E}">
        <p14:creationId xmlns:p14="http://schemas.microsoft.com/office/powerpoint/2010/main" val="1676449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4A6BD7C8-7ECA-40F4-AD51-10EF652ADE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ПЕРЕСТРАХУВАННЯ РИЗИКІВ</a:t>
            </a:r>
            <a:r>
              <a:rPr lang="ru-RU" dirty="0">
                <a:solidFill>
                  <a:srgbClr val="58595B"/>
                </a:solidFill>
                <a:cs typeface="Lato Heavy" pitchFamily="34" charset="0"/>
              </a:rPr>
              <a:t/>
            </a:r>
            <a:br>
              <a:rPr lang="ru-RU" dirty="0">
                <a:solidFill>
                  <a:srgbClr val="58595B"/>
                </a:solidFill>
                <a:cs typeface="Lato Heavy" pitchFamily="34" charset="0"/>
              </a:rPr>
            </a:br>
            <a:endParaRPr lang="uk-UA" dirty="0"/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D2E91E7F-2EC0-4EE1-BFD3-192A9FAA01B0}"/>
              </a:ext>
            </a:extLst>
          </p:cNvPr>
          <p:cNvCxnSpPr/>
          <p:nvPr/>
        </p:nvCxnSpPr>
        <p:spPr>
          <a:xfrm>
            <a:off x="3479860" y="1410502"/>
            <a:ext cx="407127" cy="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вал 4">
            <a:extLst>
              <a:ext uri="{FF2B5EF4-FFF2-40B4-BE49-F238E27FC236}">
                <a16:creationId xmlns:a16="http://schemas.microsoft.com/office/drawing/2014/main" id="{03E15E25-59A7-471A-B644-817077A22582}"/>
              </a:ext>
            </a:extLst>
          </p:cNvPr>
          <p:cNvSpPr/>
          <p:nvPr/>
        </p:nvSpPr>
        <p:spPr>
          <a:xfrm>
            <a:off x="3886983" y="1350688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Скругленный прямоугольник 78">
            <a:extLst>
              <a:ext uri="{FF2B5EF4-FFF2-40B4-BE49-F238E27FC236}">
                <a16:creationId xmlns:a16="http://schemas.microsoft.com/office/drawing/2014/main" id="{51F3F5C2-9D78-4B29-92F9-F41812758438}"/>
              </a:ext>
            </a:extLst>
          </p:cNvPr>
          <p:cNvSpPr/>
          <p:nvPr/>
        </p:nvSpPr>
        <p:spPr>
          <a:xfrm>
            <a:off x="539552" y="1127600"/>
            <a:ext cx="2995367" cy="588524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rgbClr val="63A70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6B1F0F-56D1-4FAB-B1F4-1E47D2C6C5F8}"/>
              </a:ext>
            </a:extLst>
          </p:cNvPr>
          <p:cNvSpPr txBox="1"/>
          <p:nvPr/>
        </p:nvSpPr>
        <p:spPr>
          <a:xfrm>
            <a:off x="1033966" y="1274195"/>
            <a:ext cx="221086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uk-UA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Майнові та технічні ризики</a:t>
            </a: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3A470F5F-D940-43EE-AD85-D5EC9AE11E9B}"/>
              </a:ext>
            </a:extLst>
          </p:cNvPr>
          <p:cNvCxnSpPr/>
          <p:nvPr/>
        </p:nvCxnSpPr>
        <p:spPr>
          <a:xfrm>
            <a:off x="1428728" y="2055718"/>
            <a:ext cx="2520000" cy="1588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Овал 8">
            <a:extLst>
              <a:ext uri="{FF2B5EF4-FFF2-40B4-BE49-F238E27FC236}">
                <a16:creationId xmlns:a16="http://schemas.microsoft.com/office/drawing/2014/main" id="{39864182-4FF9-454A-BC8A-A619E2012D5C}"/>
              </a:ext>
            </a:extLst>
          </p:cNvPr>
          <p:cNvSpPr/>
          <p:nvPr/>
        </p:nvSpPr>
        <p:spPr>
          <a:xfrm>
            <a:off x="3857620" y="2019726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Скругленный прямоугольник 92">
            <a:extLst>
              <a:ext uri="{FF2B5EF4-FFF2-40B4-BE49-F238E27FC236}">
                <a16:creationId xmlns:a16="http://schemas.microsoft.com/office/drawing/2014/main" id="{F4F12EE2-5AAA-428F-B075-419A77FD9B25}"/>
              </a:ext>
            </a:extLst>
          </p:cNvPr>
          <p:cNvSpPr/>
          <p:nvPr/>
        </p:nvSpPr>
        <p:spPr>
          <a:xfrm>
            <a:off x="557608" y="1772816"/>
            <a:ext cx="2977311" cy="54687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rgbClr val="63A70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1EDFC0D-37DB-4354-86C4-08FC9FDC396D}"/>
              </a:ext>
            </a:extLst>
          </p:cNvPr>
          <p:cNvSpPr txBox="1"/>
          <p:nvPr/>
        </p:nvSpPr>
        <p:spPr>
          <a:xfrm>
            <a:off x="725086" y="1886303"/>
            <a:ext cx="2739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uk-UA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Автомобільна, будівельна та інша</a:t>
            </a:r>
          </a:p>
          <a:p>
            <a:pPr algn="ctr">
              <a:lnSpc>
                <a:spcPts val="1200"/>
              </a:lnSpc>
            </a:pPr>
            <a:r>
              <a:rPr lang="uk-UA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спеціальна техніка та обладнання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1B9A1B1D-753E-477D-A919-2156D15E4263}"/>
              </a:ext>
            </a:extLst>
          </p:cNvPr>
          <p:cNvCxnSpPr/>
          <p:nvPr/>
        </p:nvCxnSpPr>
        <p:spPr>
          <a:xfrm>
            <a:off x="1445620" y="2862653"/>
            <a:ext cx="2520000" cy="1588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Овал 12">
            <a:extLst>
              <a:ext uri="{FF2B5EF4-FFF2-40B4-BE49-F238E27FC236}">
                <a16:creationId xmlns:a16="http://schemas.microsoft.com/office/drawing/2014/main" id="{8EC930D4-E490-4857-9239-D6F75C427578}"/>
              </a:ext>
            </a:extLst>
          </p:cNvPr>
          <p:cNvSpPr/>
          <p:nvPr/>
        </p:nvSpPr>
        <p:spPr>
          <a:xfrm>
            <a:off x="3864633" y="2780928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4" name="Скругленный прямоугольник 96">
            <a:extLst>
              <a:ext uri="{FF2B5EF4-FFF2-40B4-BE49-F238E27FC236}">
                <a16:creationId xmlns:a16="http://schemas.microsoft.com/office/drawing/2014/main" id="{18A91384-AF2B-499C-95E4-6929EA694CAA}"/>
              </a:ext>
            </a:extLst>
          </p:cNvPr>
          <p:cNvSpPr/>
          <p:nvPr/>
        </p:nvSpPr>
        <p:spPr>
          <a:xfrm>
            <a:off x="501114" y="2424686"/>
            <a:ext cx="3033805" cy="903353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rgbClr val="63A70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5C8537-F195-44E9-8B01-A99F35DFBA12}"/>
              </a:ext>
            </a:extLst>
          </p:cNvPr>
          <p:cNvSpPr txBox="1"/>
          <p:nvPr/>
        </p:nvSpPr>
        <p:spPr>
          <a:xfrm>
            <a:off x="557609" y="2420766"/>
            <a:ext cx="297731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uk-UA" altLang="uk-UA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Вантажі,</a:t>
            </a:r>
            <a:endParaRPr lang="en-US" altLang="ru-RU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Bef>
                <a:spcPct val="0"/>
              </a:spcBef>
              <a:buFont typeface="Arial" pitchFamily="34" charset="0"/>
              <a:buNone/>
              <a:defRPr/>
            </a:pPr>
            <a:r>
              <a:rPr lang="uk-UA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цивільна відповідальність перевізника - CMR/TTH, нещасний випадок, відповідальність перед третіми особами</a:t>
            </a:r>
            <a:endParaRPr lang="en-GB" altLang="uk-UA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B7F0FCEC-FCEA-4828-A06B-CDB6F95EC816}"/>
              </a:ext>
            </a:extLst>
          </p:cNvPr>
          <p:cNvCxnSpPr/>
          <p:nvPr/>
        </p:nvCxnSpPr>
        <p:spPr>
          <a:xfrm>
            <a:off x="1447261" y="3781785"/>
            <a:ext cx="2520000" cy="1588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>
            <a:extLst>
              <a:ext uri="{FF2B5EF4-FFF2-40B4-BE49-F238E27FC236}">
                <a16:creationId xmlns:a16="http://schemas.microsoft.com/office/drawing/2014/main" id="{7E65C161-6A1B-4009-BEA0-2225F3E9CA2D}"/>
              </a:ext>
            </a:extLst>
          </p:cNvPr>
          <p:cNvSpPr/>
          <p:nvPr/>
        </p:nvSpPr>
        <p:spPr>
          <a:xfrm>
            <a:off x="3911620" y="3735835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8" name="Скругленный прямоугольник 116">
            <a:extLst>
              <a:ext uri="{FF2B5EF4-FFF2-40B4-BE49-F238E27FC236}">
                <a16:creationId xmlns:a16="http://schemas.microsoft.com/office/drawing/2014/main" id="{F72488B2-DD08-452F-8313-DC79F2EAD69C}"/>
              </a:ext>
            </a:extLst>
          </p:cNvPr>
          <p:cNvSpPr/>
          <p:nvPr/>
        </p:nvSpPr>
        <p:spPr>
          <a:xfrm>
            <a:off x="514557" y="3429000"/>
            <a:ext cx="3020363" cy="699691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rgbClr val="63A70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93D5ADD-1ECA-4E35-85AA-EEB88637568E}"/>
              </a:ext>
            </a:extLst>
          </p:cNvPr>
          <p:cNvSpPr txBox="1"/>
          <p:nvPr/>
        </p:nvSpPr>
        <p:spPr>
          <a:xfrm>
            <a:off x="953014" y="3658674"/>
            <a:ext cx="237276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uk-UA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Сільськогосподарські ризики</a:t>
            </a:r>
          </a:p>
        </p:txBody>
      </p: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227F74CE-8142-4950-BD8C-93EFD4B500DC}"/>
              </a:ext>
            </a:extLst>
          </p:cNvPr>
          <p:cNvCxnSpPr/>
          <p:nvPr/>
        </p:nvCxnSpPr>
        <p:spPr>
          <a:xfrm>
            <a:off x="1411442" y="5052907"/>
            <a:ext cx="2520000" cy="1588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Овал 20">
            <a:extLst>
              <a:ext uri="{FF2B5EF4-FFF2-40B4-BE49-F238E27FC236}">
                <a16:creationId xmlns:a16="http://schemas.microsoft.com/office/drawing/2014/main" id="{909F9F60-73D9-4A0F-B35B-F33669DAB63C}"/>
              </a:ext>
            </a:extLst>
          </p:cNvPr>
          <p:cNvSpPr/>
          <p:nvPr/>
        </p:nvSpPr>
        <p:spPr>
          <a:xfrm>
            <a:off x="3871129" y="5006213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034B04B-6A3F-44FC-8EB2-15F399AD303D}"/>
              </a:ext>
            </a:extLst>
          </p:cNvPr>
          <p:cNvSpPr txBox="1"/>
          <p:nvPr/>
        </p:nvSpPr>
        <p:spPr>
          <a:xfrm>
            <a:off x="3940983" y="1181116"/>
            <a:ext cx="48931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uk-UA" sz="1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</a:t>
            </a:r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AG (Німеччина, Кельн) </a:t>
            </a:r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50%, Standard &amp; </a:t>
            </a:r>
            <a:r>
              <a:rPr lang="uk-UA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Poor’s</a:t>
            </a:r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AA+</a:t>
            </a:r>
          </a:p>
          <a:p>
            <a:pPr>
              <a:lnSpc>
                <a:spcPts val="1200"/>
              </a:lnSpc>
            </a:pPr>
            <a:r>
              <a:rPr lang="uk-UA" sz="1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Polish</a:t>
            </a:r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(Польща, Варшава) </a:t>
            </a:r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50%,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 Best A-</a:t>
            </a:r>
            <a:endParaRPr lang="uk-UA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34EBBC-D501-4F2C-B964-3DEDC9D01303}"/>
              </a:ext>
            </a:extLst>
          </p:cNvPr>
          <p:cNvSpPr txBox="1"/>
          <p:nvPr/>
        </p:nvSpPr>
        <p:spPr>
          <a:xfrm>
            <a:off x="3940983" y="1894232"/>
            <a:ext cx="45374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200"/>
              </a:lnSpc>
            </a:pPr>
            <a:r>
              <a:rPr lang="uk-UA" sz="1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</a:t>
            </a:r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Reinsurance</a:t>
            </a:r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AG (Німеччина, Кельн) </a:t>
            </a:r>
            <a:r>
              <a:rPr lang="uk-UA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100%</a:t>
            </a:r>
            <a:endParaRPr lang="uk-UA" sz="1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200"/>
              </a:lnSpc>
            </a:pPr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 &amp; </a:t>
            </a:r>
            <a:r>
              <a:rPr lang="uk-UA" sz="1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Poor’s</a:t>
            </a:r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AA+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D6ECAA7-F176-42A9-A2A5-61CA6A134E17}"/>
              </a:ext>
            </a:extLst>
          </p:cNvPr>
          <p:cNvSpPr txBox="1"/>
          <p:nvPr/>
        </p:nvSpPr>
        <p:spPr>
          <a:xfrm>
            <a:off x="3961924" y="2649907"/>
            <a:ext cx="4638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 Re AG</a:t>
            </a:r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(Німеччина, Кельн) </a:t>
            </a:r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50%,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</a:t>
            </a:r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Poor</a:t>
            </a:r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AA+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Polish Re </a:t>
            </a:r>
            <a:r>
              <a:rPr lang="uk-UA" sz="1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(Польща, Варшава) </a:t>
            </a:r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50</a:t>
            </a:r>
            <a:r>
              <a:rPr lang="uk-UA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%, </a:t>
            </a:r>
            <a:r>
              <a:rPr lang="en-US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AM Best A-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120921-32C7-49A2-B42B-AC83D62F091C}"/>
              </a:ext>
            </a:extLst>
          </p:cNvPr>
          <p:cNvSpPr txBox="1"/>
          <p:nvPr/>
        </p:nvSpPr>
        <p:spPr>
          <a:xfrm>
            <a:off x="3940982" y="3424477"/>
            <a:ext cx="489311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defRPr/>
            </a:pPr>
            <a:r>
              <a:rPr lang="en-US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Swiss Reinsurance Company (</a:t>
            </a:r>
            <a:r>
              <a:rPr lang="uk-UA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Швейцарія</a:t>
            </a:r>
            <a:r>
              <a:rPr lang="en-US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– </a:t>
            </a:r>
            <a:r>
              <a:rPr lang="en-US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72%</a:t>
            </a:r>
            <a:r>
              <a:rPr lang="uk-UA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  <a:p>
            <a:pPr fontAlgn="auto">
              <a:defRPr/>
            </a:pPr>
            <a:r>
              <a:rPr lang="en-US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 &amp; Poor’s AA-</a:t>
            </a:r>
          </a:p>
          <a:p>
            <a:pPr>
              <a:defRPr/>
            </a:pPr>
            <a:r>
              <a:rPr lang="en-US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Hannover </a:t>
            </a:r>
            <a:r>
              <a:rPr lang="uk-UA" sz="10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Rueck</a:t>
            </a:r>
            <a:r>
              <a:rPr lang="uk-UA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</a:t>
            </a:r>
            <a:r>
              <a:rPr lang="en-US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(Ганновер</a:t>
            </a:r>
            <a:r>
              <a:rPr lang="en-US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uk-UA" sz="1000" b="1" noProof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Німеччина</a:t>
            </a:r>
            <a:r>
              <a:rPr lang="uk-UA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en-US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28%</a:t>
            </a:r>
          </a:p>
          <a:p>
            <a:pPr>
              <a:defRPr/>
            </a:pPr>
            <a:r>
              <a:rPr lang="en-US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</a:t>
            </a:r>
            <a:r>
              <a:rPr lang="uk-UA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en-US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Poor</a:t>
            </a:r>
            <a:r>
              <a:rPr lang="uk-UA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en-US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AA</a:t>
            </a:r>
            <a:r>
              <a:rPr lang="uk-UA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  <a:endParaRPr lang="ru-RU" sz="1000" noProof="1">
              <a:solidFill>
                <a:prstClr val="black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ts val="1200"/>
              </a:lnSpc>
            </a:pPr>
            <a:endParaRPr lang="uk-UA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7" name="Овал 26">
            <a:extLst>
              <a:ext uri="{FF2B5EF4-FFF2-40B4-BE49-F238E27FC236}">
                <a16:creationId xmlns:a16="http://schemas.microsoft.com/office/drawing/2014/main" id="{14D293CC-0B5E-403C-B81A-1637130B76AF}"/>
              </a:ext>
            </a:extLst>
          </p:cNvPr>
          <p:cNvSpPr/>
          <p:nvPr/>
        </p:nvSpPr>
        <p:spPr>
          <a:xfrm>
            <a:off x="3923928" y="4376886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775584D2-2078-4EB8-92D5-D8A2F484D9A7}"/>
              </a:ext>
            </a:extLst>
          </p:cNvPr>
          <p:cNvCxnSpPr/>
          <p:nvPr/>
        </p:nvCxnSpPr>
        <p:spPr>
          <a:xfrm>
            <a:off x="1391620" y="4437112"/>
            <a:ext cx="2520000" cy="1588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кругленный прямоугольник 120">
            <a:extLst>
              <a:ext uri="{FF2B5EF4-FFF2-40B4-BE49-F238E27FC236}">
                <a16:creationId xmlns:a16="http://schemas.microsoft.com/office/drawing/2014/main" id="{6D2766FE-88E3-4229-8165-90E204D6076E}"/>
              </a:ext>
            </a:extLst>
          </p:cNvPr>
          <p:cNvSpPr/>
          <p:nvPr/>
        </p:nvSpPr>
        <p:spPr>
          <a:xfrm>
            <a:off x="526570" y="4257680"/>
            <a:ext cx="3008351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rgbClr val="63A70A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DC1AD3-CA26-40D5-8343-BAE1D379AEAE}"/>
              </a:ext>
            </a:extLst>
          </p:cNvPr>
          <p:cNvSpPr txBox="1"/>
          <p:nvPr/>
        </p:nvSpPr>
        <p:spPr>
          <a:xfrm>
            <a:off x="1129562" y="4365104"/>
            <a:ext cx="19207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uk-UA" sz="10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Залізничний транспорт</a:t>
            </a:r>
            <a:endParaRPr lang="ru-RU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A9EDE87-F8BE-4889-9023-FA3073CA2A90}"/>
              </a:ext>
            </a:extLst>
          </p:cNvPr>
          <p:cNvSpPr txBox="1"/>
          <p:nvPr/>
        </p:nvSpPr>
        <p:spPr>
          <a:xfrm>
            <a:off x="3918632" y="5421302"/>
            <a:ext cx="5117863" cy="69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uk-UA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Ризики, що перевищують ліміти </a:t>
            </a:r>
            <a:r>
              <a:rPr lang="uk-UA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облігаторних</a:t>
            </a:r>
            <a:r>
              <a:rPr lang="uk-UA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договорів або не відповідають умовам таких договорів, ПрАТ "Страхова компанія "Універсальна" розміщує факультативно в таких компаніях, як </a:t>
            </a:r>
            <a:r>
              <a:rPr lang="uk-UA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General</a:t>
            </a:r>
            <a:r>
              <a:rPr lang="uk-UA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Reinsurance</a:t>
            </a:r>
            <a:r>
              <a:rPr lang="uk-UA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AG, </a:t>
            </a:r>
            <a:r>
              <a:rPr lang="uk-UA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Polish</a:t>
            </a:r>
            <a:r>
              <a:rPr lang="uk-UA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r>
              <a:rPr lang="uk-UA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SCOR </a:t>
            </a:r>
            <a:r>
              <a:rPr lang="uk-UA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Global</a:t>
            </a:r>
            <a:r>
              <a:rPr lang="uk-UA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P&amp;C, </a:t>
            </a:r>
            <a:r>
              <a:rPr lang="uk-UA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Chubb</a:t>
            </a:r>
            <a:r>
              <a:rPr lang="uk-UA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European</a:t>
            </a:r>
            <a:r>
              <a:rPr lang="uk-UA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Group</a:t>
            </a:r>
            <a:r>
              <a:rPr lang="uk-UA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  <a:r>
              <a:rPr lang="en-US" sz="9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Lloyd’s</a:t>
            </a:r>
            <a:r>
              <a:rPr lang="uk-UA" sz="9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7706F0D-C77B-43BF-B208-91CD7BEBC299}"/>
              </a:ext>
            </a:extLst>
          </p:cNvPr>
          <p:cNvSpPr txBox="1"/>
          <p:nvPr/>
        </p:nvSpPr>
        <p:spPr>
          <a:xfrm>
            <a:off x="1592059" y="5657279"/>
            <a:ext cx="8963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200"/>
              </a:lnSpc>
            </a:pPr>
            <a:r>
              <a:rPr lang="ru-RU" sz="1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Партнери</a:t>
            </a:r>
            <a:endParaRPr lang="ru-RU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4127F8E-4442-4E7E-B0C9-287C355B6FD6}"/>
              </a:ext>
            </a:extLst>
          </p:cNvPr>
          <p:cNvSpPr txBox="1"/>
          <p:nvPr/>
        </p:nvSpPr>
        <p:spPr>
          <a:xfrm>
            <a:off x="3948728" y="4291366"/>
            <a:ext cx="4893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200"/>
              </a:lnSpc>
            </a:pPr>
            <a:r>
              <a:rPr lang="en-US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Hannover </a:t>
            </a:r>
            <a:r>
              <a:rPr lang="uk-UA" sz="1000" b="1" dirty="0" err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Rueck</a:t>
            </a:r>
            <a:r>
              <a:rPr lang="uk-UA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SE</a:t>
            </a:r>
            <a:r>
              <a:rPr lang="en-US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(Ганновер, </a:t>
            </a:r>
            <a:r>
              <a:rPr lang="uk-UA" sz="1000" b="1" noProof="1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Німеччина</a:t>
            </a:r>
            <a:r>
              <a:rPr lang="uk-UA" sz="10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</a:t>
            </a:r>
            <a:r>
              <a:rPr lang="uk-UA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100%</a:t>
            </a:r>
          </a:p>
          <a:p>
            <a:pPr algn="just">
              <a:lnSpc>
                <a:spcPts val="1200"/>
              </a:lnSpc>
            </a:pPr>
            <a:r>
              <a:rPr lang="en-US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Standard</a:t>
            </a:r>
            <a:r>
              <a:rPr lang="uk-UA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</a:t>
            </a:r>
            <a:r>
              <a:rPr lang="en-US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Poor</a:t>
            </a:r>
            <a:r>
              <a:rPr lang="uk-UA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’</a:t>
            </a:r>
            <a:r>
              <a:rPr lang="en-US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 AA</a:t>
            </a:r>
            <a:r>
              <a:rPr lang="uk-UA" sz="1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</a:t>
            </a:r>
          </a:p>
        </p:txBody>
      </p:sp>
      <p:sp>
        <p:nvSpPr>
          <p:cNvPr id="35" name="Скругленный прямоугольник 120">
            <a:extLst>
              <a:ext uri="{FF2B5EF4-FFF2-40B4-BE49-F238E27FC236}">
                <a16:creationId xmlns:a16="http://schemas.microsoft.com/office/drawing/2014/main" id="{D93A73FF-724D-44EB-B5B1-C0C4551E637C}"/>
              </a:ext>
            </a:extLst>
          </p:cNvPr>
          <p:cNvSpPr/>
          <p:nvPr/>
        </p:nvSpPr>
        <p:spPr>
          <a:xfrm>
            <a:off x="514558" y="4877177"/>
            <a:ext cx="3008350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Авіа</a:t>
            </a:r>
            <a:endParaRPr lang="ru-RU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205A84EF-4C2B-455C-A332-C7B415F027B5}"/>
              </a:ext>
            </a:extLst>
          </p:cNvPr>
          <p:cNvSpPr/>
          <p:nvPr/>
        </p:nvSpPr>
        <p:spPr>
          <a:xfrm>
            <a:off x="3925129" y="4731159"/>
            <a:ext cx="4908972" cy="693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200"/>
              </a:lnSpc>
            </a:pPr>
            <a:r>
              <a:rPr lang="uk-UA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Авіаційні ризики розміщуються факультативно у найбільш надійних </a:t>
            </a:r>
            <a:r>
              <a:rPr lang="uk-UA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перестрахових</a:t>
            </a:r>
            <a:r>
              <a:rPr lang="uk-UA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товариствах (</a:t>
            </a:r>
            <a:r>
              <a:rPr lang="uk-UA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Lloyds</a:t>
            </a:r>
            <a:r>
              <a:rPr lang="uk-UA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of </a:t>
            </a:r>
            <a:r>
              <a:rPr lang="uk-UA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London</a:t>
            </a:r>
            <a:r>
              <a:rPr lang="uk-UA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uk-UA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Allianz</a:t>
            </a:r>
            <a:r>
              <a:rPr lang="uk-UA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uk-UA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Aspen</a:t>
            </a:r>
            <a:r>
              <a:rPr lang="uk-UA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uk-UA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Swiss</a:t>
            </a:r>
            <a:r>
              <a:rPr lang="uk-UA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r>
              <a:rPr lang="uk-UA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HDI</a:t>
            </a:r>
            <a:r>
              <a:rPr lang="uk-UA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AIG, </a:t>
            </a:r>
            <a:r>
              <a:rPr lang="uk-UA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Partner</a:t>
            </a:r>
            <a:r>
              <a:rPr lang="uk-UA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</a:t>
            </a:r>
            <a:r>
              <a:rPr lang="uk-UA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Liberty</a:t>
            </a:r>
            <a:r>
              <a:rPr lang="uk-UA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 за посередництвом таких найкращих брокерів як AON, W</a:t>
            </a:r>
            <a:r>
              <a:rPr lang="en-US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</a:t>
            </a:r>
            <a:r>
              <a:rPr lang="uk-UA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uk-UA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Greco</a:t>
            </a:r>
            <a:r>
              <a:rPr lang="uk-UA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uk-UA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Arthur</a:t>
            </a:r>
            <a:r>
              <a:rPr lang="uk-UA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J. </a:t>
            </a:r>
            <a:r>
              <a:rPr lang="uk-UA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Gallagher</a:t>
            </a:r>
            <a:r>
              <a:rPr lang="uk-UA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uk-UA" sz="9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Tysers</a:t>
            </a:r>
            <a:r>
              <a:rPr lang="uk-UA" sz="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THB.</a:t>
            </a:r>
          </a:p>
        </p:txBody>
      </p: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id="{73A27673-2B6F-4A0E-99C2-ABD95413F673}"/>
              </a:ext>
            </a:extLst>
          </p:cNvPr>
          <p:cNvCxnSpPr/>
          <p:nvPr/>
        </p:nvCxnSpPr>
        <p:spPr>
          <a:xfrm>
            <a:off x="1331640" y="5803676"/>
            <a:ext cx="2520000" cy="1588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Овал 36">
            <a:extLst>
              <a:ext uri="{FF2B5EF4-FFF2-40B4-BE49-F238E27FC236}">
                <a16:creationId xmlns:a16="http://schemas.microsoft.com/office/drawing/2014/main" id="{81D3DF23-A74E-4A7C-9C38-73C01826B4F4}"/>
              </a:ext>
            </a:extLst>
          </p:cNvPr>
          <p:cNvSpPr/>
          <p:nvPr/>
        </p:nvSpPr>
        <p:spPr>
          <a:xfrm>
            <a:off x="3851920" y="5769272"/>
            <a:ext cx="108000" cy="1080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Скругленный прямоугольник 120">
            <a:extLst>
              <a:ext uri="{FF2B5EF4-FFF2-40B4-BE49-F238E27FC236}">
                <a16:creationId xmlns:a16="http://schemas.microsoft.com/office/drawing/2014/main" id="{FCDE7B2B-A00A-435E-938E-F6F2D0FB5494}"/>
              </a:ext>
            </a:extLst>
          </p:cNvPr>
          <p:cNvSpPr/>
          <p:nvPr/>
        </p:nvSpPr>
        <p:spPr>
          <a:xfrm>
            <a:off x="499637" y="5553653"/>
            <a:ext cx="2965302" cy="428628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Партнери</a:t>
            </a:r>
            <a:endParaRPr lang="ru-RU" sz="10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903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0A7534B5-2CAA-4401-88BB-A027EDCB9C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ПАРТНЕРИ</a:t>
            </a:r>
            <a:r>
              <a:rPr lang="ru-RU" dirty="0">
                <a:solidFill>
                  <a:srgbClr val="58595B"/>
                </a:solidFill>
                <a:cs typeface="Lato Heavy" pitchFamily="34" charset="0"/>
              </a:rPr>
              <a:t/>
            </a:r>
            <a:br>
              <a:rPr lang="ru-RU" dirty="0">
                <a:solidFill>
                  <a:srgbClr val="58595B"/>
                </a:solidFill>
                <a:cs typeface="Lato Heavy" pitchFamily="34" charset="0"/>
              </a:rPr>
            </a:br>
            <a:endParaRPr lang="uk-UA" dirty="0"/>
          </a:p>
        </p:txBody>
      </p:sp>
      <p:pic>
        <p:nvPicPr>
          <p:cNvPr id="4" name="Picture 3" descr="D:\OLYA\01_УНИВЕРСАЛЬНАЯ\Работа\!!!_Презентации\Универсальная 2017\69570956-01.png">
            <a:extLst>
              <a:ext uri="{FF2B5EF4-FFF2-40B4-BE49-F238E27FC236}">
                <a16:creationId xmlns:a16="http://schemas.microsoft.com/office/drawing/2014/main" id="{A5992DE4-142A-4863-9157-82010BCA8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90" y="1491445"/>
            <a:ext cx="1006475" cy="1006475"/>
          </a:xfrm>
          <a:prstGeom prst="rect">
            <a:avLst/>
          </a:prstGeom>
          <a:noFill/>
        </p:spPr>
      </p:pic>
      <p:pic>
        <p:nvPicPr>
          <p:cNvPr id="5" name="Picture 4" descr="D:\OLYA\01_УНИВЕРСАЛЬНАЯ\Работа\!!!_Презентации\Универсальная 2017\76565лн-01.png">
            <a:extLst>
              <a:ext uri="{FF2B5EF4-FFF2-40B4-BE49-F238E27FC236}">
                <a16:creationId xmlns:a16="http://schemas.microsoft.com/office/drawing/2014/main" id="{0A73CC76-9CC5-4147-80AF-2DAA209FD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90" y="3134517"/>
            <a:ext cx="1006475" cy="1006475"/>
          </a:xfrm>
          <a:prstGeom prst="rect">
            <a:avLst/>
          </a:prstGeom>
          <a:noFill/>
        </p:spPr>
      </p:pic>
      <p:pic>
        <p:nvPicPr>
          <p:cNvPr id="6" name="Picture 5" descr="D:\OLYA\01_УНИВЕРСАЛЬНАЯ\Работа\!!!_Презентации\Универсальная 2017\76глпрлдр-01.png">
            <a:extLst>
              <a:ext uri="{FF2B5EF4-FFF2-40B4-BE49-F238E27FC236}">
                <a16:creationId xmlns:a16="http://schemas.microsoft.com/office/drawing/2014/main" id="{AB6CB043-85B0-4826-81D3-0A331CD02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5786" y="4991905"/>
            <a:ext cx="1006475" cy="1006475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89BD629-0724-4D4A-8F6D-E9EABC99EDC0}"/>
              </a:ext>
            </a:extLst>
          </p:cNvPr>
          <p:cNvCxnSpPr/>
          <p:nvPr/>
        </p:nvCxnSpPr>
        <p:spPr>
          <a:xfrm>
            <a:off x="785786" y="2848765"/>
            <a:ext cx="7786742" cy="15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12A6931-DDFD-4D6B-8144-9B2F0620769B}"/>
              </a:ext>
            </a:extLst>
          </p:cNvPr>
          <p:cNvCxnSpPr/>
          <p:nvPr/>
        </p:nvCxnSpPr>
        <p:spPr>
          <a:xfrm>
            <a:off x="785786" y="4867572"/>
            <a:ext cx="7786742" cy="1588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C8B31D5-9CF2-4B70-8F32-32C8F2693528}"/>
              </a:ext>
            </a:extLst>
          </p:cNvPr>
          <p:cNvSpPr txBox="1"/>
          <p:nvPr/>
        </p:nvSpPr>
        <p:spPr>
          <a:xfrm>
            <a:off x="1857360" y="1420007"/>
            <a:ext cx="9172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БАНКИ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03CA5B-F9F1-4CCA-90E2-63BB052F2EF9}"/>
              </a:ext>
            </a:extLst>
          </p:cNvPr>
          <p:cNvSpPr txBox="1"/>
          <p:nvPr/>
        </p:nvSpPr>
        <p:spPr>
          <a:xfrm>
            <a:off x="1857360" y="3063081"/>
            <a:ext cx="14173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ІМПОРТЕРИ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4FF968-520D-4657-91C7-AC873CFBBDFC}"/>
              </a:ext>
            </a:extLst>
          </p:cNvPr>
          <p:cNvSpPr txBox="1"/>
          <p:nvPr/>
        </p:nvSpPr>
        <p:spPr>
          <a:xfrm>
            <a:off x="1893326" y="4969165"/>
            <a:ext cx="15247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ТУРИСТИЧНІ</a:t>
            </a:r>
          </a:p>
          <a:p>
            <a:r>
              <a:rPr lang="uk-UA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КОМПАНІЇ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2" name="Picture 7" descr="D:\OLYA\01_УНИВЕРСАЛЬНАЯ\Работа\!!!_Презентации\Универсальная 2017\кеикрап.png">
            <a:extLst>
              <a:ext uri="{FF2B5EF4-FFF2-40B4-BE49-F238E27FC236}">
                <a16:creationId xmlns:a16="http://schemas.microsoft.com/office/drawing/2014/main" id="{EE2C43B6-1D71-4C9A-B439-080F6AE722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35129" y="5187167"/>
            <a:ext cx="1504950" cy="627062"/>
          </a:xfrm>
          <a:prstGeom prst="rect">
            <a:avLst/>
          </a:prstGeom>
          <a:noFill/>
        </p:spPr>
      </p:pic>
      <p:pic>
        <p:nvPicPr>
          <p:cNvPr id="13" name="Picture 8" descr="D:\OLYA\01_УНИВЕРСАЛЬНАЯ\Работа\!!!_Презентации\Универсальная 2017\скпсц.png">
            <a:extLst>
              <a:ext uri="{FF2B5EF4-FFF2-40B4-BE49-F238E27FC236}">
                <a16:creationId xmlns:a16="http://schemas.microsoft.com/office/drawing/2014/main" id="{0E7B27CE-98A3-477A-B19F-4B5CCC588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45893" y="5270723"/>
            <a:ext cx="1858963" cy="390525"/>
          </a:xfrm>
          <a:prstGeom prst="rect">
            <a:avLst/>
          </a:prstGeom>
          <a:noFill/>
        </p:spPr>
      </p:pic>
      <p:pic>
        <p:nvPicPr>
          <p:cNvPr id="23" name="Picture 18" descr="D:\OLYA\01_УНИВЕРСАЛЬНАЯ\Работа\!!!_Презентации\Универсальная 2017\орпорап.png">
            <a:extLst>
              <a:ext uri="{FF2B5EF4-FFF2-40B4-BE49-F238E27FC236}">
                <a16:creationId xmlns:a16="http://schemas.microsoft.com/office/drawing/2014/main" id="{835D8BCA-907D-42C4-AB2E-981C56A1A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93153" y="1436724"/>
            <a:ext cx="1066800" cy="360362"/>
          </a:xfrm>
          <a:prstGeom prst="rect">
            <a:avLst/>
          </a:prstGeom>
          <a:noFill/>
        </p:spPr>
      </p:pic>
      <p:pic>
        <p:nvPicPr>
          <p:cNvPr id="25" name="Picture 21" descr="D:\OLYA\01_УНИВЕРСАЛЬНАЯ\Работа\!!!_Презентации\Универсальная 2017\итьи.png">
            <a:extLst>
              <a:ext uri="{FF2B5EF4-FFF2-40B4-BE49-F238E27FC236}">
                <a16:creationId xmlns:a16="http://schemas.microsoft.com/office/drawing/2014/main" id="{CE730735-ACE7-4187-B5E8-B67E10172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37032" y="1405613"/>
            <a:ext cx="1030287" cy="360362"/>
          </a:xfrm>
          <a:prstGeom prst="rect">
            <a:avLst/>
          </a:prstGeom>
          <a:noFill/>
        </p:spPr>
      </p:pic>
      <p:pic>
        <p:nvPicPr>
          <p:cNvPr id="26" name="Picture 25" descr="D:\OLYA\01_УНИВЕРСАЛЬНАЯ\Работа\!!!_Презентации\Универсальная 2017\марвмр.png">
            <a:extLst>
              <a:ext uri="{FF2B5EF4-FFF2-40B4-BE49-F238E27FC236}">
                <a16:creationId xmlns:a16="http://schemas.microsoft.com/office/drawing/2014/main" id="{5F9918D6-8FC1-46BE-9871-7D04419453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747995" y="1398853"/>
            <a:ext cx="1189037" cy="365125"/>
          </a:xfrm>
          <a:prstGeom prst="rect">
            <a:avLst/>
          </a:prstGeom>
          <a:noFill/>
        </p:spPr>
      </p:pic>
      <p:pic>
        <p:nvPicPr>
          <p:cNvPr id="27" name="Picture 27" descr="D:\OLYA\01_УНИВЕРСАЛЬНАЯ\Работа\!!!_Презентации\Универсальная 2017\universalna_out_.pngмвпвасм.png">
            <a:extLst>
              <a:ext uri="{FF2B5EF4-FFF2-40B4-BE49-F238E27FC236}">
                <a16:creationId xmlns:a16="http://schemas.microsoft.com/office/drawing/2014/main" id="{D8861341-A285-4FB9-BC4D-BDE1144EF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516386" y="1902819"/>
            <a:ext cx="512763" cy="512762"/>
          </a:xfrm>
          <a:prstGeom prst="rect">
            <a:avLst/>
          </a:prstGeom>
          <a:noFill/>
        </p:spPr>
      </p:pic>
      <p:pic>
        <p:nvPicPr>
          <p:cNvPr id="30" name="Picture 4">
            <a:extLst>
              <a:ext uri="{FF2B5EF4-FFF2-40B4-BE49-F238E27FC236}">
                <a16:creationId xmlns:a16="http://schemas.microsoft.com/office/drawing/2014/main" id="{AA8F742D-97C3-4612-812F-FA0C62496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124" y="2024083"/>
            <a:ext cx="1318937" cy="279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2">
            <a:extLst>
              <a:ext uri="{FF2B5EF4-FFF2-40B4-BE49-F238E27FC236}">
                <a16:creationId xmlns:a16="http://schemas.microsoft.com/office/drawing/2014/main" id="{446CF389-963D-4977-A313-37070653C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8505" y="1999793"/>
            <a:ext cx="1476989" cy="30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Рисунок 32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1046" y="3047087"/>
            <a:ext cx="1017646" cy="26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Рисунок 34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1403" y="3342447"/>
            <a:ext cx="3640484" cy="38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Рисунок 37"/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472" y="4384476"/>
            <a:ext cx="1623060" cy="37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/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879" y="4012808"/>
            <a:ext cx="628650" cy="781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Рисунок 39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350" y="4293096"/>
            <a:ext cx="672654" cy="500762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Рисунок 40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951" y="4256137"/>
            <a:ext cx="566262" cy="480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Рисунок 41"/>
          <p:cNvPicPr/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893" y="4487932"/>
            <a:ext cx="1157777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globusbank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993" y="2055977"/>
            <a:ext cx="1355725" cy="239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Ощадбанк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804" y="1421553"/>
            <a:ext cx="903401" cy="429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krgasbank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351" y="1469831"/>
            <a:ext cx="1209130" cy="288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8" descr="https://www.aval.ua/img/rba-logo-black-eng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10" descr="https://www.aval.ua/img/rba-logo-black-eng.sv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12" descr="https://www.aval.ua/img/rba-logo-black-eng.sv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AutoShape 14" descr="https://www.aval.ua/img/rba-logo-black-eng.sv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7" name="AutoShape 16" descr="Картинки по запросу &quot;логотип райффайзен банк аваль&quot;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18" descr="https://www.aval.ua/img/rba-logo-black-eng.sv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44" name="Picture 20" descr="Картинки по запросу &quot;райффайзен банк аваль логотип&quot;&quot;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905" y="1902819"/>
            <a:ext cx="1207387" cy="40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962F01CB-34F7-4B7B-AC3F-12B32A103167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893075" y="3269604"/>
            <a:ext cx="1567357" cy="40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611528"/>
      </p:ext>
    </p:extLst>
  </p:cSld>
  <p:clrMapOvr>
    <a:masterClrMapping/>
  </p:clrMapOvr>
</p:sld>
</file>

<file path=ppt/theme/theme1.xml><?xml version="1.0" encoding="utf-8"?>
<a:theme xmlns:a="http://schemas.openxmlformats.org/drawingml/2006/main" name="Титульная страниц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иповая страниц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1083</TotalTime>
  <Words>855</Words>
  <Application>Microsoft Office PowerPoint</Application>
  <PresentationFormat>Екран (4:3)</PresentationFormat>
  <Paragraphs>207</Paragraphs>
  <Slides>11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слайдів</vt:lpstr>
      </vt:variant>
      <vt:variant>
        <vt:i4>11</vt:i4>
      </vt:variant>
    </vt:vector>
  </HeadingPairs>
  <TitlesOfParts>
    <vt:vector size="19" baseType="lpstr">
      <vt:lpstr>Arial</vt:lpstr>
      <vt:lpstr>Calibri</vt:lpstr>
      <vt:lpstr>Lato Heavy</vt:lpstr>
      <vt:lpstr>Lato Light</vt:lpstr>
      <vt:lpstr>Lato Semibold</vt:lpstr>
      <vt:lpstr>Verdana</vt:lpstr>
      <vt:lpstr>Титульная страница</vt:lpstr>
      <vt:lpstr>Типовая страница</vt:lpstr>
      <vt:lpstr>Про Компанію</vt:lpstr>
      <vt:lpstr>НАША МІСІЯ </vt:lpstr>
      <vt:lpstr>АКЦІОНЕРИ</vt:lpstr>
      <vt:lpstr>ПРО АКЦІОНЕРІВ</vt:lpstr>
      <vt:lpstr>ФІНАНСОВІ ПОКАЗНИКИ: 2019</vt:lpstr>
      <vt:lpstr>ВИНАГОРОДИ ТА ВИЗНАННЯ: 2019 </vt:lpstr>
      <vt:lpstr>СЕРВІСИ ВРЕГУЛЮВАННЯ </vt:lpstr>
      <vt:lpstr>ПЕРЕСТРАХУВАННЯ РИЗИКІВ </vt:lpstr>
      <vt:lpstr>ПАРТНЕРИ </vt:lpstr>
      <vt:lpstr>ПАРТНЕРИ</vt:lpstr>
      <vt:lpstr>ТЕРИТОРІЯ НАДІЙНОСТІ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jack</dc:creator>
  <cp:lastModifiedBy>Денисюк Олена Григорівна</cp:lastModifiedBy>
  <cp:revision>108</cp:revision>
  <cp:lastPrinted>2019-12-02T14:00:40Z</cp:lastPrinted>
  <dcterms:created xsi:type="dcterms:W3CDTF">2015-08-14T07:10:58Z</dcterms:created>
  <dcterms:modified xsi:type="dcterms:W3CDTF">2020-09-25T06:28:31Z</dcterms:modified>
</cp:coreProperties>
</file>