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7" r:id="rId3"/>
    <p:sldId id="258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93" r:id="rId12"/>
    <p:sldId id="287" r:id="rId13"/>
    <p:sldId id="259" r:id="rId14"/>
    <p:sldId id="286" r:id="rId15"/>
    <p:sldId id="268" r:id="rId16"/>
    <p:sldId id="285" r:id="rId17"/>
    <p:sldId id="288" r:id="rId18"/>
    <p:sldId id="289" r:id="rId19"/>
    <p:sldId id="290" r:id="rId20"/>
    <p:sldId id="291" r:id="rId21"/>
    <p:sldId id="295" r:id="rId22"/>
    <p:sldId id="296" r:id="rId23"/>
    <p:sldId id="299" r:id="rId24"/>
    <p:sldId id="301" r:id="rId25"/>
    <p:sldId id="300" r:id="rId26"/>
    <p:sldId id="302" r:id="rId27"/>
    <p:sldId id="297" r:id="rId28"/>
    <p:sldId id="298" r:id="rId29"/>
    <p:sldId id="292" r:id="rId30"/>
  </p:sldIdLst>
  <p:sldSz cx="12192000" cy="6858000"/>
  <p:notesSz cx="6858000" cy="9144000"/>
  <p:embeddedFontLst>
    <p:embeddedFont>
      <p:font typeface="Montserrat" panose="020B0604020202020204" charset="-52"/>
      <p:regular r:id="rId31"/>
      <p:bold r:id="rId32"/>
      <p:italic r:id="rId33"/>
      <p:boldItalic r:id="rId34"/>
    </p:embeddedFont>
  </p:embeddedFontLst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3375"/>
    <a:srgbClr val="7289DA"/>
    <a:srgbClr val="1BA261"/>
    <a:srgbClr val="02B0F9"/>
    <a:srgbClr val="277AFC"/>
    <a:srgbClr val="675DAC"/>
    <a:srgbClr val="042586"/>
    <a:srgbClr val="4059A3"/>
    <a:srgbClr val="2845A1"/>
    <a:srgbClr val="1EAF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1872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7F14DF-899E-432B-8C1C-DC885F6B0F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87067"/>
            <a:ext cx="9144000" cy="2387600"/>
          </a:xfrm>
        </p:spPr>
        <p:txBody>
          <a:bodyPr anchor="ctr"/>
          <a:lstStyle>
            <a:lvl1pPr algn="ctr">
              <a:defRPr sz="6000" b="0"/>
            </a:lvl1pPr>
          </a:lstStyle>
          <a:p>
            <a:r>
              <a:rPr lang="ru-RU" dirty="0"/>
              <a:t>Образец заголовка</a:t>
            </a:r>
            <a:endParaRPr lang="ru-UA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D99286-9519-4A3E-AC7F-48EC1BE36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15E612-6278-40E6-8841-BEE416EDE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FCB0-34EF-4B3E-9006-168A454FFFE3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3040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421A4-ED91-4EC1-AEEE-E19EF2A2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13999"/>
            <a:ext cx="5847246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dirty="0"/>
              <a:t>Образец заголовка</a:t>
            </a:r>
            <a:endParaRPr lang="ru-UA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06D3C-BC5F-4795-8689-B227CBEAC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93724"/>
            <a:ext cx="5847246" cy="121498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2E5D62-48C1-48A6-86C1-3AAF004B2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34A3FE-69FB-4975-867B-B3F5DE44D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FCB0-34EF-4B3E-9006-168A454FFFE3}" type="slidenum">
              <a:rPr lang="ru-UA" smtClean="0"/>
              <a:t>‹№›</a:t>
            </a:fld>
            <a:endParaRPr lang="ru-UA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6568FF21-04AE-4B66-8FAF-949649742F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1014413"/>
            <a:ext cx="4968875" cy="4124325"/>
          </a:xfrm>
        </p:spPr>
        <p:txBody>
          <a:bodyPr/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987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421A4-ED91-4EC1-AEEE-E19EF2A2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13999"/>
            <a:ext cx="5847246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dirty="0"/>
              <a:t>Образец заголовка</a:t>
            </a:r>
            <a:endParaRPr lang="ru-UA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06D3C-BC5F-4795-8689-B227CBEAC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93724"/>
            <a:ext cx="5847246" cy="121498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2E5D62-48C1-48A6-86C1-3AAF004B2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34A3FE-69FB-4975-867B-B3F5DE44D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FCB0-34EF-4B3E-9006-168A454FFFE3}" type="slidenum">
              <a:rPr lang="ru-UA" smtClean="0"/>
              <a:t>‹№›</a:t>
            </a:fld>
            <a:endParaRPr lang="ru-UA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6568FF21-04AE-4B66-8FAF-949649742F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1014413"/>
            <a:ext cx="4968875" cy="4124325"/>
          </a:xfrm>
        </p:spPr>
        <p:txBody>
          <a:bodyPr/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1029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421A4-ED91-4EC1-AEEE-E19EF2A2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13999"/>
            <a:ext cx="5847246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dirty="0"/>
              <a:t>Образец заголовка</a:t>
            </a:r>
            <a:endParaRPr lang="ru-UA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06D3C-BC5F-4795-8689-B227CBEAC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93724"/>
            <a:ext cx="5847246" cy="121498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2E5D62-48C1-48A6-86C1-3AAF004B2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34A3FE-69FB-4975-867B-B3F5DE44D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FCB0-34EF-4B3E-9006-168A454FFFE3}" type="slidenum">
              <a:rPr lang="ru-UA" smtClean="0"/>
              <a:t>‹№›</a:t>
            </a:fld>
            <a:endParaRPr lang="ru-UA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6568FF21-04AE-4B66-8FAF-949649742F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1014413"/>
            <a:ext cx="4968875" cy="4124325"/>
          </a:xfrm>
        </p:spPr>
        <p:txBody>
          <a:bodyPr/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5569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3DB25D-E438-46A7-A804-FB59189B2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0B3BB5-C581-4870-BDCD-ED74B6B4F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157E68-C58E-435E-8086-2904FE66A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18EF33-4923-4C32-BF6B-E4896C877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FCB0-34EF-4B3E-9006-168A454FFFE3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01587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3DB25D-E438-46A7-A804-FB59189B2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0B3BB5-C581-4870-BDCD-ED74B6B4F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157E68-C58E-435E-8086-2904FE66A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18EF33-4923-4C32-BF6B-E4896C877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FCB0-34EF-4B3E-9006-168A454FFFE3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43501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3DB25D-E438-46A7-A804-FB59189B2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0B3BB5-C581-4870-BDCD-ED74B6B4F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157E68-C58E-435E-8086-2904FE66A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18EF33-4923-4C32-BF6B-E4896C877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FCB0-34EF-4B3E-9006-168A454FFFE3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838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3DB25D-E438-46A7-A804-FB59189B2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0B3BB5-C581-4870-BDCD-ED74B6B4F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157E68-C58E-435E-8086-2904FE66A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18EF33-4923-4C32-BF6B-E4896C877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FCB0-34EF-4B3E-9006-168A454FFFE3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7250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8CEEB-3D83-491F-8BA8-BACBB27BA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68" y="1756603"/>
            <a:ext cx="6989385" cy="289491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D27C83-E56A-42BF-88C4-D93807B5B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A98860-ECEB-4050-A834-6032D18AB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FCB0-34EF-4B3E-9006-168A454FFFE3}" type="slidenum">
              <a:rPr lang="ru-UA" smtClean="0"/>
              <a:t>‹№›</a:t>
            </a:fld>
            <a:endParaRPr lang="ru-UA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5EB763CA-060A-4845-8D0B-9461CAA98B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69288" y="467138"/>
            <a:ext cx="3797300" cy="5705061"/>
          </a:xfrm>
        </p:spPr>
        <p:txBody>
          <a:bodyPr/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548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8CEEB-3D83-491F-8BA8-BACBB27BA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68" y="1756603"/>
            <a:ext cx="6989385" cy="289491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D27C83-E56A-42BF-88C4-D93807B5B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A98860-ECEB-4050-A834-6032D18AB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FCB0-34EF-4B3E-9006-168A454FFFE3}" type="slidenum">
              <a:rPr lang="ru-UA" smtClean="0"/>
              <a:t>‹№›</a:t>
            </a:fld>
            <a:endParaRPr lang="ru-UA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5EB763CA-060A-4845-8D0B-9461CAA98B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69288" y="467138"/>
            <a:ext cx="3797300" cy="5705061"/>
          </a:xfrm>
        </p:spPr>
        <p:txBody>
          <a:bodyPr/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332380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8CEEB-3D83-491F-8BA8-BACBB27BA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68" y="1756603"/>
            <a:ext cx="6989385" cy="289491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D27C83-E56A-42BF-88C4-D93807B5B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A98860-ECEB-4050-A834-6032D18AB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FCB0-34EF-4B3E-9006-168A454FFFE3}" type="slidenum">
              <a:rPr lang="ru-UA" smtClean="0"/>
              <a:t>‹№›</a:t>
            </a:fld>
            <a:endParaRPr lang="ru-UA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5EB763CA-060A-4845-8D0B-9461CAA98B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69288" y="467138"/>
            <a:ext cx="3797300" cy="5705061"/>
          </a:xfrm>
        </p:spPr>
        <p:txBody>
          <a:bodyPr/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6799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7F14DF-899E-432B-8C1C-DC885F6B0F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87067"/>
            <a:ext cx="9144000" cy="2387600"/>
          </a:xfrm>
        </p:spPr>
        <p:txBody>
          <a:bodyPr anchor="ctr"/>
          <a:lstStyle>
            <a:lvl1pPr algn="ctr">
              <a:defRPr sz="6000" b="0"/>
            </a:lvl1pPr>
          </a:lstStyle>
          <a:p>
            <a:r>
              <a:rPr lang="ru-RU" dirty="0"/>
              <a:t>Образец заголовка</a:t>
            </a:r>
            <a:endParaRPr lang="ru-UA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D99286-9519-4A3E-AC7F-48EC1BE36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15E612-6278-40E6-8841-BEE416EDE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FCB0-34EF-4B3E-9006-168A454FFFE3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2568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8CEEB-3D83-491F-8BA8-BACBB27BA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68" y="1756603"/>
            <a:ext cx="6989385" cy="289491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D27C83-E56A-42BF-88C4-D93807B5B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A98860-ECEB-4050-A834-6032D18AB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FCB0-34EF-4B3E-9006-168A454FFFE3}" type="slidenum">
              <a:rPr lang="ru-UA" smtClean="0"/>
              <a:t>‹№›</a:t>
            </a:fld>
            <a:endParaRPr lang="ru-UA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5EB763CA-060A-4845-8D0B-9461CAA98B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69288" y="467138"/>
            <a:ext cx="3797300" cy="5705061"/>
          </a:xfrm>
        </p:spPr>
        <p:txBody>
          <a:bodyPr/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48406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олько заголовок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8CEEB-3D83-491F-8BA8-BACBB27BA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4691" y="1749287"/>
            <a:ext cx="6989385" cy="2719664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  <a:endParaRPr lang="ru-UA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D27C83-E56A-42BF-88C4-D93807B5B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A98860-ECEB-4050-A834-6032D18AB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FCB0-34EF-4B3E-9006-168A454FFFE3}" type="slidenum">
              <a:rPr lang="ru-UA" smtClean="0"/>
              <a:t>‹№›</a:t>
            </a:fld>
            <a:endParaRPr lang="ru-UA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1D57534-75B3-4653-821E-B60813F6EB7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8913" y="258763"/>
            <a:ext cx="3529012" cy="6300787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39804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8CEEB-3D83-491F-8BA8-BACBB27BA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4691" y="1749287"/>
            <a:ext cx="6989385" cy="2719664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  <a:endParaRPr lang="ru-UA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D27C83-E56A-42BF-88C4-D93807B5B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A98860-ECEB-4050-A834-6032D18AB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FCB0-34EF-4B3E-9006-168A454FFFE3}" type="slidenum">
              <a:rPr lang="ru-UA" smtClean="0"/>
              <a:t>‹№›</a:t>
            </a:fld>
            <a:endParaRPr lang="ru-UA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1D57534-75B3-4653-821E-B60813F6EB7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8913" y="258763"/>
            <a:ext cx="3529012" cy="6300787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334347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8CEEB-3D83-491F-8BA8-BACBB27BA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4691" y="1749287"/>
            <a:ext cx="6989385" cy="2719664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  <a:endParaRPr lang="ru-UA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D27C83-E56A-42BF-88C4-D93807B5B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A98860-ECEB-4050-A834-6032D18AB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FCB0-34EF-4B3E-9006-168A454FFFE3}" type="slidenum">
              <a:rPr lang="ru-UA" smtClean="0"/>
              <a:t>‹№›</a:t>
            </a:fld>
            <a:endParaRPr lang="ru-UA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1D57534-75B3-4653-821E-B60813F6EB7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8913" y="258763"/>
            <a:ext cx="3529012" cy="6300787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173490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8CEEB-3D83-491F-8BA8-BACBB27BA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4691" y="1749287"/>
            <a:ext cx="6989385" cy="2719664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  <a:endParaRPr lang="ru-UA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D27C83-E56A-42BF-88C4-D93807B5B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A98860-ECEB-4050-A834-6032D18AB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FCB0-34EF-4B3E-9006-168A454FFFE3}" type="slidenum">
              <a:rPr lang="ru-UA" smtClean="0"/>
              <a:t>‹№›</a:t>
            </a:fld>
            <a:endParaRPr lang="ru-UA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1D57534-75B3-4653-821E-B60813F6EB7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8913" y="258763"/>
            <a:ext cx="3529012" cy="6300787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4387033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F31B9D-44BD-448F-9B7F-ABFBAD6BB5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4" y="6043519"/>
            <a:ext cx="1955298" cy="590963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600F34D-6B06-43FA-AEC5-688B4B1B5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63" y="292308"/>
            <a:ext cx="11437228" cy="11754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ru-UA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D66B5DE0-9CE5-49D0-B86E-0F8E6AD9973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0675" y="1560513"/>
            <a:ext cx="11437938" cy="44132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7498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F31B9D-44BD-448F-9B7F-ABFBAD6BB5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4" y="6043519"/>
            <a:ext cx="1955298" cy="59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677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DC8746-E277-4938-BF71-3B782D0E08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1" y="626165"/>
            <a:ext cx="3438939" cy="3438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15DFD1-809D-482D-A0AD-2D4B4ED80B71}"/>
              </a:ext>
            </a:extLst>
          </p:cNvPr>
          <p:cNvSpPr txBox="1"/>
          <p:nvPr userDrawn="1"/>
        </p:nvSpPr>
        <p:spPr>
          <a:xfrm>
            <a:off x="377687" y="4065104"/>
            <a:ext cx="2991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ztu.edu.ua</a:t>
            </a: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26639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7F14DF-899E-432B-8C1C-DC885F6B0F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87067"/>
            <a:ext cx="9144000" cy="2387600"/>
          </a:xfrm>
        </p:spPr>
        <p:txBody>
          <a:bodyPr anchor="ctr"/>
          <a:lstStyle>
            <a:lvl1pPr algn="ctr">
              <a:defRPr sz="6000" b="0"/>
            </a:lvl1pPr>
          </a:lstStyle>
          <a:p>
            <a:r>
              <a:rPr lang="ru-RU" dirty="0"/>
              <a:t>Образец заголовка</a:t>
            </a:r>
            <a:endParaRPr lang="ru-UA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D99286-9519-4A3E-AC7F-48EC1BE36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15E612-6278-40E6-8841-BEE416EDE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FCB0-34EF-4B3E-9006-168A454FFFE3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4451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7F14DF-899E-432B-8C1C-DC885F6B0F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87067"/>
            <a:ext cx="9144000" cy="2387600"/>
          </a:xfrm>
        </p:spPr>
        <p:txBody>
          <a:bodyPr anchor="ctr"/>
          <a:lstStyle>
            <a:lvl1pPr algn="ctr">
              <a:defRPr sz="6000" b="0"/>
            </a:lvl1pPr>
          </a:lstStyle>
          <a:p>
            <a:r>
              <a:rPr lang="ru-RU" dirty="0"/>
              <a:t>Образец заголовка</a:t>
            </a:r>
            <a:endParaRPr lang="ru-UA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D99286-9519-4A3E-AC7F-48EC1BE36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15E612-6278-40E6-8841-BEE416EDE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FCB0-34EF-4B3E-9006-168A454FFFE3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3026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7F14DF-899E-432B-8C1C-DC885F6B0F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197B3C-6518-498E-A775-2C86604AB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ru-UA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D99286-9519-4A3E-AC7F-48EC1BE36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15E612-6278-40E6-8841-BEE416EDE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FCB0-34EF-4B3E-9006-168A454FFFE3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1251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7F14DF-899E-432B-8C1C-DC885F6B0F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197B3C-6518-498E-A775-2C86604AB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ru-UA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D99286-9519-4A3E-AC7F-48EC1BE36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15E612-6278-40E6-8841-BEE416EDE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FCB0-34EF-4B3E-9006-168A454FFFE3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6802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7F14DF-899E-432B-8C1C-DC885F6B0F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197B3C-6518-498E-A775-2C86604AB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ru-UA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D99286-9519-4A3E-AC7F-48EC1BE36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15E612-6278-40E6-8841-BEE416EDE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FCB0-34EF-4B3E-9006-168A454FFFE3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0406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7F14DF-899E-432B-8C1C-DC885F6B0F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197B3C-6518-498E-A775-2C86604AB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ru-UA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D99286-9519-4A3E-AC7F-48EC1BE36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15E612-6278-40E6-8841-BEE416EDE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FCB0-34EF-4B3E-9006-168A454FFFE3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95280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421A4-ED91-4EC1-AEEE-E19EF2A2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13999"/>
            <a:ext cx="5847246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dirty="0"/>
              <a:t>Образец заголовка</a:t>
            </a:r>
            <a:endParaRPr lang="ru-UA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06D3C-BC5F-4795-8689-B227CBEAC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93724"/>
            <a:ext cx="5847246" cy="121498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2E5D62-48C1-48A6-86C1-3AAF004B2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34A3FE-69FB-4975-867B-B3F5DE44D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5FCB0-34EF-4B3E-9006-168A454FFFE3}" type="slidenum">
              <a:rPr lang="ru-UA" smtClean="0"/>
              <a:t>‹№›</a:t>
            </a:fld>
            <a:endParaRPr lang="ru-UA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6568FF21-04AE-4B66-8FAF-949649742F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1014413"/>
            <a:ext cx="4968875" cy="4124325"/>
          </a:xfrm>
        </p:spPr>
        <p:txBody>
          <a:bodyPr/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5628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4A686A-AAB3-4BA5-BDB5-0A0792E36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541794"/>
            <a:ext cx="3200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ru-UA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8626EF-688B-48E3-8F7C-EE407A546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3826" y="924339"/>
            <a:ext cx="7079974" cy="5252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ru-UA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35AD0F-FDC5-43B0-892E-15EEA4F78C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4F139F-E2DE-40BD-901E-64AC654FC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5FCB0-34EF-4B3E-9006-168A454FFFE3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5225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49" r:id="rId5"/>
    <p:sldLayoutId id="2147483660" r:id="rId6"/>
    <p:sldLayoutId id="2147483661" r:id="rId7"/>
    <p:sldLayoutId id="2147483662" r:id="rId8"/>
    <p:sldLayoutId id="2147483651" r:id="rId9"/>
    <p:sldLayoutId id="2147483666" r:id="rId10"/>
    <p:sldLayoutId id="2147483667" r:id="rId11"/>
    <p:sldLayoutId id="2147483668" r:id="rId12"/>
    <p:sldLayoutId id="2147483650" r:id="rId13"/>
    <p:sldLayoutId id="2147483663" r:id="rId14"/>
    <p:sldLayoutId id="2147483665" r:id="rId15"/>
    <p:sldLayoutId id="2147483664" r:id="rId16"/>
    <p:sldLayoutId id="2147483654" r:id="rId17"/>
    <p:sldLayoutId id="2147483669" r:id="rId18"/>
    <p:sldLayoutId id="2147483670" r:id="rId19"/>
    <p:sldLayoutId id="2147483671" r:id="rId20"/>
    <p:sldLayoutId id="2147483678" r:id="rId21"/>
    <p:sldLayoutId id="2147483679" r:id="rId22"/>
    <p:sldLayoutId id="2147483680" r:id="rId23"/>
    <p:sldLayoutId id="2147483681" r:id="rId24"/>
    <p:sldLayoutId id="2147483655" r:id="rId25"/>
    <p:sldLayoutId id="2147483672" r:id="rId26"/>
    <p:sldLayoutId id="2147483677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education@ztu.edu.ua" TargetMode="External"/><Relationship Id="rId2" Type="http://schemas.openxmlformats.org/officeDocument/2006/relationships/hyperlink" Target="https://bit.ly/3duqfcK" TargetMode="Externa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bit.ly/3avC68R" TargetMode="External"/><Relationship Id="rId1" Type="http://schemas.openxmlformats.org/officeDocument/2006/relationships/slideLayout" Target="../slideLayouts/slideLayout14.xml"/><Relationship Id="rId5" Type="http://schemas.openxmlformats.org/officeDocument/2006/relationships/hyperlink" Target="mailto:neota.tet.vak@gmail.com" TargetMode="Externa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://olimp.ztu.edu.ua/" TargetMode="Externa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cs.co/IoT_StepByStep2020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facebook.com/andrii.yefimenko.10" TargetMode="External"/><Relationship Id="rId4" Type="http://schemas.openxmlformats.org/officeDocument/2006/relationships/hyperlink" Target="mailto:yefimenko.andrii@gmail.com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0.wmf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bit.ly/3duqfcK" TargetMode="External"/><Relationship Id="rId4" Type="http://schemas.openxmlformats.org/officeDocument/2006/relationships/hyperlink" Target="https://education.ztu.edu.ua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D6EF10-BD87-4456-9590-E02293A74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269" y="5173635"/>
            <a:ext cx="9608731" cy="17029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94BC3F-2AF4-4389-A888-782FF4BE9006}"/>
              </a:ext>
            </a:extLst>
          </p:cNvPr>
          <p:cNvSpPr txBox="1"/>
          <p:nvPr/>
        </p:nvSpPr>
        <p:spPr>
          <a:xfrm>
            <a:off x="368301" y="565222"/>
            <a:ext cx="115188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2F4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Про </a:t>
            </a:r>
            <a:r>
              <a:rPr lang="ru-RU" sz="5400" b="1" dirty="0" err="1">
                <a:solidFill>
                  <a:srgbClr val="2F4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особливості</a:t>
            </a:r>
            <a:r>
              <a:rPr lang="ru-RU" sz="5400" b="1" dirty="0">
                <a:solidFill>
                  <a:srgbClr val="2F4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 </a:t>
            </a:r>
            <a:r>
              <a:rPr lang="ru-RU" sz="5400" b="1" dirty="0" err="1">
                <a:solidFill>
                  <a:srgbClr val="2F4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використання</a:t>
            </a:r>
            <a:r>
              <a:rPr lang="ru-RU" sz="5400" b="1" dirty="0">
                <a:solidFill>
                  <a:srgbClr val="2F4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 </a:t>
            </a:r>
            <a:r>
              <a:rPr lang="ru-RU" sz="5400" b="1" dirty="0" err="1">
                <a:solidFill>
                  <a:srgbClr val="2F4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Інтернет</a:t>
            </a:r>
            <a:r>
              <a:rPr lang="ru-RU" sz="5400" b="1" dirty="0">
                <a:solidFill>
                  <a:srgbClr val="2F4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 </a:t>
            </a:r>
            <a:r>
              <a:rPr lang="ru-RU" sz="5400" b="1" dirty="0" err="1">
                <a:solidFill>
                  <a:srgbClr val="2F4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ресурсів</a:t>
            </a:r>
            <a:r>
              <a:rPr lang="ru-RU" sz="5400" b="1" dirty="0">
                <a:solidFill>
                  <a:srgbClr val="2F4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, платформ та </a:t>
            </a:r>
            <a:r>
              <a:rPr lang="ru-RU" sz="5400" b="1" dirty="0" err="1">
                <a:solidFill>
                  <a:srgbClr val="2F4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сервісів</a:t>
            </a:r>
            <a:r>
              <a:rPr lang="ru-RU" sz="5400" b="1" dirty="0">
                <a:solidFill>
                  <a:srgbClr val="2F4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 для </a:t>
            </a:r>
            <a:r>
              <a:rPr lang="ru-RU" sz="5400" b="1" dirty="0" err="1">
                <a:solidFill>
                  <a:srgbClr val="2F4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реалізації</a:t>
            </a:r>
            <a:r>
              <a:rPr lang="ru-RU" sz="5400" b="1" dirty="0">
                <a:solidFill>
                  <a:srgbClr val="2F4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 </a:t>
            </a:r>
            <a:r>
              <a:rPr lang="ru-RU" sz="5400" b="1" dirty="0" err="1">
                <a:solidFill>
                  <a:srgbClr val="2F4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дистанційного</a:t>
            </a:r>
            <a:r>
              <a:rPr lang="ru-RU" sz="5400" b="1" dirty="0">
                <a:solidFill>
                  <a:srgbClr val="2F4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 </a:t>
            </a:r>
            <a:r>
              <a:rPr lang="ru-RU" sz="5400" b="1" dirty="0" err="1">
                <a:solidFill>
                  <a:srgbClr val="2F4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навчання</a:t>
            </a:r>
            <a:r>
              <a:rPr lang="uk-UA" sz="5400" b="1" dirty="0">
                <a:solidFill>
                  <a:srgbClr val="2F4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6320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A262F-F32F-4E4C-9F16-513CEB674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Освітній портал для закладів загальної середньої освіти</a:t>
            </a:r>
            <a:endParaRPr lang="ru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4E89E8A-1387-48C4-9E81-902ECBEFBF01}"/>
              </a:ext>
            </a:extLst>
          </p:cNvPr>
          <p:cNvSpPr/>
          <p:nvPr/>
        </p:nvSpPr>
        <p:spPr>
          <a:xfrm>
            <a:off x="9457677" y="53471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uk-UA" dirty="0"/>
            </a:br>
            <a:endParaRPr lang="ru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887" y="42862"/>
            <a:ext cx="8076685" cy="539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9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A262F-F32F-4E4C-9F16-513CEB674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Освітній портал для закладів загальної середньої освіти</a:t>
            </a:r>
            <a:endParaRPr lang="ru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4E89E8A-1387-48C4-9E81-902ECBEFBF01}"/>
              </a:ext>
            </a:extLst>
          </p:cNvPr>
          <p:cNvSpPr/>
          <p:nvPr/>
        </p:nvSpPr>
        <p:spPr>
          <a:xfrm>
            <a:off x="9457677" y="53471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uk-UA" dirty="0"/>
            </a:br>
            <a:endParaRPr lang="ru-U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01B3E5-DB28-4977-A42A-A30D5810C392}"/>
              </a:ext>
            </a:extLst>
          </p:cNvPr>
          <p:cNvSpPr txBox="1"/>
          <p:nvPr/>
        </p:nvSpPr>
        <p:spPr>
          <a:xfrm>
            <a:off x="4131952" y="270857"/>
            <a:ext cx="806004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00"/>
              </a:spcBef>
            </a:pPr>
            <a:r>
              <a:rPr lang="uk-UA" sz="2400" b="1" dirty="0"/>
              <a:t>Етапи отримання доступу до </a:t>
            </a:r>
            <a:br>
              <a:rPr lang="uk-UA" sz="2400" b="1" dirty="0"/>
            </a:br>
            <a:r>
              <a:rPr lang="uk-UA" sz="2400" b="1" dirty="0"/>
              <a:t>Освітнього порталу</a:t>
            </a:r>
            <a:r>
              <a:rPr lang="ru-RU" sz="2400" b="1" dirty="0"/>
              <a:t>:</a:t>
            </a:r>
          </a:p>
          <a:p>
            <a:pPr>
              <a:spcBef>
                <a:spcPts val="2400"/>
              </a:spcBef>
            </a:pPr>
            <a:r>
              <a:rPr lang="ru-RU" sz="2400" b="1" dirty="0" err="1"/>
              <a:t>Етап</a:t>
            </a:r>
            <a:r>
              <a:rPr lang="ru-RU" sz="2400" b="1" dirty="0"/>
              <a:t> 1</a:t>
            </a:r>
            <a:r>
              <a:rPr lang="uk-UA" sz="2400" b="1" dirty="0"/>
              <a:t>: </a:t>
            </a:r>
            <a:r>
              <a:rPr lang="uk-UA" sz="2400" dirty="0"/>
              <a:t>Визначити відповідальну особу у закладі освіти і заповнити онлайн анкету на отримання доступу до Освітнього порталу</a:t>
            </a:r>
            <a:r>
              <a:rPr lang="ru-RU" sz="2400" dirty="0"/>
              <a:t>:</a:t>
            </a:r>
            <a:r>
              <a:rPr lang="en-US" sz="2400" dirty="0"/>
              <a:t> </a:t>
            </a:r>
            <a:r>
              <a:rPr lang="en-US" sz="2400" b="1" dirty="0">
                <a:hlinkClick r:id="rId2"/>
              </a:rPr>
              <a:t>https://bit.ly/3duqfcK</a:t>
            </a:r>
            <a:r>
              <a:rPr lang="en-US" sz="2400" b="1" dirty="0"/>
              <a:t> </a:t>
            </a:r>
            <a:endParaRPr lang="ru-RU" sz="2400" b="1" dirty="0"/>
          </a:p>
          <a:p>
            <a:pPr>
              <a:spcBef>
                <a:spcPts val="2400"/>
              </a:spcBef>
            </a:pPr>
            <a:r>
              <a:rPr lang="uk-UA" sz="2400" b="1" dirty="0"/>
              <a:t>Етап 2:</a:t>
            </a:r>
            <a:r>
              <a:rPr lang="uk-UA" sz="2400" dirty="0"/>
              <a:t> Відповідальній особі на електронну пошту надійдуть параметри доступу до Освітнього порталу та інструкція з користування.</a:t>
            </a:r>
          </a:p>
          <a:p>
            <a:pPr>
              <a:spcBef>
                <a:spcPts val="2400"/>
              </a:spcBef>
            </a:pPr>
            <a:r>
              <a:rPr lang="uk-UA" sz="2400" b="1" dirty="0"/>
              <a:t>Етап 3:</a:t>
            </a:r>
            <a:r>
              <a:rPr lang="uk-UA" sz="2400" dirty="0"/>
              <a:t>  Відповідальна особа матиме повний доступ до матеріалів закладу освіти та можливість надання прав доступу вчителям для розміщення матеріалів на Освітньому порталі.</a:t>
            </a:r>
          </a:p>
          <a:p>
            <a:pPr>
              <a:spcBef>
                <a:spcPts val="2400"/>
              </a:spcBef>
            </a:pPr>
            <a:r>
              <a:rPr lang="en-US" sz="2400" b="1" dirty="0"/>
              <a:t>E-mail</a:t>
            </a:r>
            <a:r>
              <a:rPr lang="uk-UA" sz="2400" b="1" dirty="0"/>
              <a:t> для запитань</a:t>
            </a:r>
            <a:r>
              <a:rPr lang="en-US" sz="2400" b="1" dirty="0"/>
              <a:t>: </a:t>
            </a:r>
            <a:r>
              <a:rPr lang="en-US" sz="2400" b="1" dirty="0">
                <a:hlinkClick r:id="rId3"/>
              </a:rPr>
              <a:t>education@ztu.edu.ua</a:t>
            </a:r>
            <a:r>
              <a:rPr lang="en-US" sz="2400" b="1" dirty="0"/>
              <a:t> 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2376256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E3861F2-4238-4607-BBE2-6478915FF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130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Онлайн курс</a:t>
            </a:r>
            <a:b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Хмарні</a:t>
            </a:r>
            <a: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технології</a:t>
            </a:r>
            <a: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дистанційному</a:t>
            </a:r>
            <a: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навчанні</a:t>
            </a:r>
            <a: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умовах</a:t>
            </a:r>
            <a: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карантину»</a:t>
            </a:r>
            <a:endParaRPr lang="ru-UA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0414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D7EF87A2-2FD6-4FDC-95D4-DB599F5A3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8" y="974542"/>
            <a:ext cx="3933825" cy="1325563"/>
          </a:xfrm>
        </p:spPr>
        <p:txBody>
          <a:bodyPr>
            <a:noAutofit/>
          </a:bodyPr>
          <a:lstStyle/>
          <a:p>
            <a:pPr algn="ctr"/>
            <a:r>
              <a:rPr lang="uk-UA" sz="3000" b="1" dirty="0"/>
              <a:t>Онлайн</a:t>
            </a:r>
            <a:r>
              <a:rPr lang="en-US" sz="3000" b="1" dirty="0"/>
              <a:t> </a:t>
            </a:r>
            <a:r>
              <a:rPr lang="uk-UA" sz="3000" b="1" dirty="0"/>
              <a:t>курс</a:t>
            </a:r>
            <a:br>
              <a:rPr lang="uk-UA" sz="3000" b="1" dirty="0"/>
            </a:br>
            <a:r>
              <a:rPr lang="uk-UA" sz="3000" b="1" dirty="0"/>
              <a:t>«</a:t>
            </a:r>
            <a:r>
              <a:rPr lang="ru-RU" sz="3000" b="1" dirty="0" err="1"/>
              <a:t>Хмарні</a:t>
            </a:r>
            <a:r>
              <a:rPr lang="ru-RU" sz="3000" b="1" dirty="0"/>
              <a:t> </a:t>
            </a:r>
            <a:r>
              <a:rPr lang="ru-RU" sz="3000" b="1" dirty="0" err="1"/>
              <a:t>технології</a:t>
            </a:r>
            <a:r>
              <a:rPr lang="ru-RU" sz="3000" b="1" dirty="0"/>
              <a:t> у </a:t>
            </a:r>
            <a:r>
              <a:rPr lang="ru-RU" sz="3000" b="1" dirty="0" err="1"/>
              <a:t>дистанційному</a:t>
            </a:r>
            <a:r>
              <a:rPr lang="ru-RU" sz="3000" b="1" dirty="0"/>
              <a:t> </a:t>
            </a:r>
            <a:r>
              <a:rPr lang="ru-RU" sz="3000" b="1" dirty="0" err="1"/>
              <a:t>навчанні</a:t>
            </a:r>
            <a:r>
              <a:rPr lang="ru-RU" sz="3000" b="1" dirty="0"/>
              <a:t> в </a:t>
            </a:r>
            <a:r>
              <a:rPr lang="ru-RU" sz="3000" b="1" dirty="0" err="1"/>
              <a:t>умовах</a:t>
            </a:r>
            <a:r>
              <a:rPr lang="ru-RU" sz="3000" b="1" dirty="0"/>
              <a:t> карантину»</a:t>
            </a:r>
            <a:endParaRPr lang="ru-UA" sz="3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72D886-C788-4968-87F9-1689EA5AD5F8}"/>
              </a:ext>
            </a:extLst>
          </p:cNvPr>
          <p:cNvSpPr txBox="1"/>
          <p:nvPr/>
        </p:nvSpPr>
        <p:spPr>
          <a:xfrm>
            <a:off x="4340430" y="288743"/>
            <a:ext cx="768647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/>
              <a:t>Програма</a:t>
            </a:r>
            <a:r>
              <a:rPr lang="ru-RU" sz="2800" b="1" dirty="0"/>
              <a:t> курсу:</a:t>
            </a:r>
            <a:r>
              <a:rPr lang="ru-RU" sz="2800" dirty="0"/>
              <a:t> </a:t>
            </a:r>
          </a:p>
          <a:p>
            <a:r>
              <a:rPr lang="ru-RU" sz="2400" dirty="0"/>
              <a:t>       1. </a:t>
            </a:r>
            <a:r>
              <a:rPr lang="uk-UA" sz="2400" dirty="0"/>
              <a:t>Сервіси </a:t>
            </a:r>
            <a:r>
              <a:rPr lang="en-US" sz="2400" dirty="0"/>
              <a:t>Google </a:t>
            </a:r>
            <a:r>
              <a:rPr lang="uk-UA" sz="2400" dirty="0"/>
              <a:t>у роботі вчителя</a:t>
            </a:r>
            <a:r>
              <a:rPr lang="en-US" sz="2400" dirty="0"/>
              <a:t> </a:t>
            </a:r>
            <a:r>
              <a:rPr lang="uk-UA" sz="2400" dirty="0"/>
              <a:t>та</a:t>
            </a:r>
            <a:r>
              <a:rPr lang="en-US" sz="2400" dirty="0"/>
              <a:t> </a:t>
            </a:r>
            <a:r>
              <a:rPr lang="uk-UA" sz="2400" dirty="0"/>
              <a:t>викладача. Робота з </a:t>
            </a:r>
            <a:r>
              <a:rPr lang="en-US" sz="2400" dirty="0"/>
              <a:t>Google-</a:t>
            </a:r>
            <a:r>
              <a:rPr lang="uk-UA" sz="2400" dirty="0"/>
              <a:t>поштою</a:t>
            </a:r>
            <a:r>
              <a:rPr lang="en-US" sz="2400" dirty="0"/>
              <a:t> (Gmail)</a:t>
            </a:r>
            <a:r>
              <a:rPr lang="uk-UA" sz="2400" dirty="0"/>
              <a:t>.</a:t>
            </a:r>
          </a:p>
          <a:p>
            <a:r>
              <a:rPr lang="uk-UA" sz="2400" dirty="0"/>
              <a:t>       2. Хмарні сховища як заміна накопичувачів (</a:t>
            </a:r>
            <a:r>
              <a:rPr lang="en-US" sz="2400" dirty="0"/>
              <a:t>Google Drive)</a:t>
            </a:r>
            <a:r>
              <a:rPr lang="uk-UA" sz="2400" dirty="0"/>
              <a:t>.</a:t>
            </a:r>
          </a:p>
          <a:p>
            <a:r>
              <a:rPr lang="uk-UA" sz="2400" dirty="0"/>
              <a:t>       3. Створення документів із наданням прав спільного доступу декільком</a:t>
            </a:r>
            <a:r>
              <a:rPr lang="en-US" sz="2400" dirty="0"/>
              <a:t> </a:t>
            </a:r>
            <a:r>
              <a:rPr lang="uk-UA" sz="2400" dirty="0"/>
              <a:t>користувачам</a:t>
            </a:r>
            <a:r>
              <a:rPr lang="en-US" sz="2400" dirty="0"/>
              <a:t>.</a:t>
            </a:r>
            <a:endParaRPr lang="uk-UA" sz="2400" dirty="0"/>
          </a:p>
          <a:p>
            <a:r>
              <a:rPr lang="en-US" sz="2400" dirty="0"/>
              <a:t>       </a:t>
            </a:r>
            <a:r>
              <a:rPr lang="uk-UA" sz="2400" dirty="0"/>
              <a:t>4. Створення Інтернет-опитувань засобами хмарних технологій</a:t>
            </a:r>
            <a:r>
              <a:rPr lang="en-US" sz="2400" dirty="0"/>
              <a:t>.</a:t>
            </a:r>
            <a:endParaRPr lang="uk-UA" sz="2400" dirty="0"/>
          </a:p>
          <a:p>
            <a:r>
              <a:rPr lang="en-US" sz="2400" dirty="0"/>
              <a:t>       </a:t>
            </a:r>
            <a:r>
              <a:rPr lang="uk-UA" sz="2400" dirty="0"/>
              <a:t>5. Створення презентацій засобами хмарних технологій</a:t>
            </a:r>
          </a:p>
          <a:p>
            <a:r>
              <a:rPr lang="en-US" sz="2400" dirty="0"/>
              <a:t>       </a:t>
            </a:r>
            <a:r>
              <a:rPr lang="uk-UA" sz="2400" dirty="0"/>
              <a:t>6. Хмаро орієнтовані інтелектуальні карти</a:t>
            </a:r>
            <a:r>
              <a:rPr lang="en-US" sz="2400" dirty="0"/>
              <a:t>.</a:t>
            </a:r>
            <a:endParaRPr lang="uk-UA" sz="2400" dirty="0"/>
          </a:p>
          <a:p>
            <a:r>
              <a:rPr lang="en-US" sz="2400" dirty="0"/>
              <a:t>       </a:t>
            </a:r>
            <a:r>
              <a:rPr lang="uk-UA" sz="2400" dirty="0"/>
              <a:t>7. Створення сайтів (у </a:t>
            </a:r>
            <a:r>
              <a:rPr lang="uk-UA" sz="2400" dirty="0" err="1"/>
              <a:t>т.ч</a:t>
            </a:r>
            <a:r>
              <a:rPr lang="uk-UA" sz="2400" dirty="0"/>
              <a:t>. портфоліо вчителя)</a:t>
            </a:r>
          </a:p>
          <a:p>
            <a:r>
              <a:rPr lang="en-US" sz="2400" dirty="0"/>
              <a:t>       </a:t>
            </a:r>
            <a:r>
              <a:rPr lang="uk-UA" sz="2400" dirty="0"/>
              <a:t>8. Створення курсу за допомогою </a:t>
            </a:r>
            <a:r>
              <a:rPr lang="en-US" sz="2400" dirty="0"/>
              <a:t>Google Classroom</a:t>
            </a:r>
            <a:r>
              <a:rPr lang="uk-UA" sz="2400" dirty="0"/>
              <a:t>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4E03DB4A-BC13-443C-AD0D-96A3FF312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3381467"/>
            <a:ext cx="3638723" cy="235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949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572D886-C788-4968-87F9-1689EA5AD5F8}"/>
              </a:ext>
            </a:extLst>
          </p:cNvPr>
          <p:cNvSpPr txBox="1"/>
          <p:nvPr/>
        </p:nvSpPr>
        <p:spPr>
          <a:xfrm>
            <a:off x="4340430" y="110943"/>
            <a:ext cx="75658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/>
              <a:t>Слухачі</a:t>
            </a:r>
            <a:r>
              <a:rPr lang="ru-RU" sz="2800" b="1" dirty="0"/>
              <a:t> курсу:</a:t>
            </a:r>
            <a:r>
              <a:rPr lang="ru-RU" sz="2800" dirty="0"/>
              <a:t> </a:t>
            </a:r>
          </a:p>
          <a:p>
            <a:r>
              <a:rPr lang="ru-RU" sz="2800" dirty="0"/>
              <a:t>       </a:t>
            </a:r>
            <a:r>
              <a:rPr lang="ru-RU" sz="2800" dirty="0" err="1"/>
              <a:t>вчителі</a:t>
            </a:r>
            <a:r>
              <a:rPr lang="ru-RU" sz="2800" dirty="0"/>
              <a:t>, </a:t>
            </a:r>
            <a:r>
              <a:rPr lang="ru-RU" sz="2800" dirty="0" err="1"/>
              <a:t>методисти</a:t>
            </a:r>
            <a:r>
              <a:rPr lang="ru-RU" sz="2800" dirty="0"/>
              <a:t>, </a:t>
            </a:r>
            <a:r>
              <a:rPr lang="ru-RU" sz="2800" dirty="0" err="1"/>
              <a:t>викладачі</a:t>
            </a:r>
            <a:endParaRPr lang="uk-UA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72D886-C788-4968-87F9-1689EA5AD5F8}"/>
              </a:ext>
            </a:extLst>
          </p:cNvPr>
          <p:cNvSpPr txBox="1"/>
          <p:nvPr/>
        </p:nvSpPr>
        <p:spPr>
          <a:xfrm>
            <a:off x="4340430" y="1088843"/>
            <a:ext cx="69723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/>
              <a:t>Термін</a:t>
            </a:r>
            <a:r>
              <a:rPr lang="ru-RU" sz="2800" b="1" dirty="0"/>
              <a:t> </a:t>
            </a:r>
            <a:r>
              <a:rPr lang="ru-RU" sz="2800" b="1" dirty="0" err="1"/>
              <a:t>проходження</a:t>
            </a:r>
            <a:r>
              <a:rPr lang="ru-RU" sz="2800" b="1" dirty="0"/>
              <a:t> курсу:</a:t>
            </a:r>
            <a:r>
              <a:rPr lang="ru-RU" sz="2800" dirty="0"/>
              <a:t> </a:t>
            </a:r>
          </a:p>
          <a:p>
            <a:r>
              <a:rPr lang="ru-RU" sz="2800" dirty="0"/>
              <a:t>       1) 30.03 – 03.04</a:t>
            </a:r>
            <a:endParaRPr lang="uk-UA" sz="2800" dirty="0"/>
          </a:p>
          <a:p>
            <a:r>
              <a:rPr lang="uk-UA" sz="2800" dirty="0"/>
              <a:t>       2) 06.04 – 10.04</a:t>
            </a:r>
          </a:p>
          <a:p>
            <a:r>
              <a:rPr lang="uk-UA" sz="2800" dirty="0"/>
              <a:t>       3) 13.04 – 17.04</a:t>
            </a:r>
            <a:endParaRPr lang="ru-RU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72D886-C788-4968-87F9-1689EA5AD5F8}"/>
              </a:ext>
            </a:extLst>
          </p:cNvPr>
          <p:cNvSpPr txBox="1"/>
          <p:nvPr/>
        </p:nvSpPr>
        <p:spPr>
          <a:xfrm>
            <a:off x="4374934" y="3974150"/>
            <a:ext cx="74346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Викладач:</a:t>
            </a:r>
            <a:r>
              <a:rPr lang="ru-RU" sz="2400" b="1" dirty="0"/>
              <a:t> </a:t>
            </a:r>
            <a:r>
              <a:rPr lang="ru-RU" sz="2400" b="1" dirty="0" err="1"/>
              <a:t>Вакалюк</a:t>
            </a:r>
            <a:r>
              <a:rPr lang="ru-RU" sz="2400" b="1" dirty="0"/>
              <a:t> </a:t>
            </a:r>
            <a:r>
              <a:rPr lang="ru-RU" sz="2400" b="1" dirty="0" err="1"/>
              <a:t>Тетяна</a:t>
            </a:r>
            <a:r>
              <a:rPr lang="ru-RU" sz="2400" b="1" dirty="0"/>
              <a:t> </a:t>
            </a:r>
            <a:r>
              <a:rPr lang="ru-RU" sz="2400" b="1" dirty="0" err="1"/>
              <a:t>Анатол</a:t>
            </a:r>
            <a:r>
              <a:rPr lang="uk-UA" sz="2400" b="1" dirty="0" err="1"/>
              <a:t>іївна</a:t>
            </a:r>
            <a:r>
              <a:rPr lang="uk-UA" sz="2400" dirty="0"/>
              <a:t>,</a:t>
            </a:r>
            <a:br>
              <a:rPr lang="uk-UA" sz="2400" dirty="0"/>
            </a:br>
            <a:r>
              <a:rPr lang="uk-UA" sz="2400" dirty="0"/>
              <a:t>                      доктор педагогічних наук, </a:t>
            </a:r>
            <a:br>
              <a:rPr lang="uk-UA" sz="2400" dirty="0"/>
            </a:br>
            <a:r>
              <a:rPr lang="uk-UA" sz="2400" dirty="0"/>
              <a:t>                      професор кафедри інженерії</a:t>
            </a:r>
            <a:br>
              <a:rPr lang="uk-UA" sz="2400" dirty="0"/>
            </a:br>
            <a:r>
              <a:rPr lang="uk-UA" sz="2400" dirty="0"/>
              <a:t>                      програмного забезпечення</a:t>
            </a:r>
            <a:br>
              <a:rPr lang="uk-UA" sz="2400" dirty="0"/>
            </a:br>
            <a:r>
              <a:rPr lang="uk-UA" sz="2400" dirty="0"/>
              <a:t>                      Державного університету</a:t>
            </a:r>
            <a:br>
              <a:rPr lang="uk-UA" sz="2400" dirty="0"/>
            </a:br>
            <a:r>
              <a:rPr lang="uk-UA" sz="2400" dirty="0"/>
              <a:t>                      «Житомирська політехніка»</a:t>
            </a:r>
            <a:br>
              <a:rPr lang="uk-UA" sz="2400" dirty="0"/>
            </a:br>
            <a:r>
              <a:rPr lang="uk-UA" sz="2400" dirty="0"/>
              <a:t>         </a:t>
            </a:r>
            <a:endParaRPr lang="ru-RU" sz="4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72D886-C788-4968-87F9-1689EA5AD5F8}"/>
              </a:ext>
            </a:extLst>
          </p:cNvPr>
          <p:cNvSpPr txBox="1"/>
          <p:nvPr/>
        </p:nvSpPr>
        <p:spPr>
          <a:xfrm>
            <a:off x="4340430" y="2856551"/>
            <a:ext cx="756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/>
              <a:t>Зареєструвалося</a:t>
            </a:r>
            <a:r>
              <a:rPr lang="ru-RU" sz="2800" b="1" dirty="0"/>
              <a:t>:</a:t>
            </a:r>
            <a:r>
              <a:rPr lang="ru-RU" sz="2800" dirty="0"/>
              <a:t> </a:t>
            </a:r>
            <a:r>
              <a:rPr lang="uk-UA" sz="2800" dirty="0"/>
              <a:t> </a:t>
            </a:r>
            <a:r>
              <a:rPr lang="en-US" sz="2800" dirty="0"/>
              <a:t>1</a:t>
            </a:r>
            <a:r>
              <a:rPr lang="uk-UA" sz="2800"/>
              <a:t>5</a:t>
            </a:r>
            <a:r>
              <a:rPr lang="en-US" sz="2800"/>
              <a:t>00</a:t>
            </a:r>
            <a:r>
              <a:rPr lang="uk-UA" sz="2800" dirty="0"/>
              <a:t> осіб</a:t>
            </a:r>
            <a:endParaRPr lang="ru-RU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0213CD-9098-4FE7-82C1-991CB17FEDFA}"/>
              </a:ext>
            </a:extLst>
          </p:cNvPr>
          <p:cNvSpPr txBox="1"/>
          <p:nvPr/>
        </p:nvSpPr>
        <p:spPr>
          <a:xfrm>
            <a:off x="4340430" y="3423692"/>
            <a:ext cx="756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Реєстрація</a:t>
            </a:r>
            <a:r>
              <a:rPr lang="ru-RU" sz="2800" b="1" dirty="0"/>
              <a:t>:</a:t>
            </a:r>
            <a:r>
              <a:rPr lang="ru-RU" sz="2800" dirty="0"/>
              <a:t> </a:t>
            </a:r>
            <a:r>
              <a:rPr lang="en-US" sz="2800" dirty="0">
                <a:hlinkClick r:id="rId2"/>
              </a:rPr>
              <a:t>https://bit.ly/3avC68R</a:t>
            </a:r>
            <a:endParaRPr lang="ru-RU" sz="2800" dirty="0"/>
          </a:p>
        </p:txBody>
      </p:sp>
      <p:pic>
        <p:nvPicPr>
          <p:cNvPr id="1026" name="Picture 2" descr="https://ztu.edu.ua/images/teachers/ta_vakalyuk.jpg">
            <a:extLst>
              <a:ext uri="{FF2B5EF4-FFF2-40B4-BE49-F238E27FC236}">
                <a16:creationId xmlns:a16="http://schemas.microsoft.com/office/drawing/2014/main" id="{D219D621-8FB5-4D89-B086-485A24B91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1" b="8660"/>
          <a:stretch/>
        </p:blipFill>
        <p:spPr bwMode="auto">
          <a:xfrm>
            <a:off x="4487226" y="4495800"/>
            <a:ext cx="1608773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70AE6A7-F301-466E-8835-638507ECE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8" y="974542"/>
            <a:ext cx="3933825" cy="1325563"/>
          </a:xfrm>
        </p:spPr>
        <p:txBody>
          <a:bodyPr>
            <a:noAutofit/>
          </a:bodyPr>
          <a:lstStyle/>
          <a:p>
            <a:pPr algn="ctr"/>
            <a:r>
              <a:rPr lang="uk-UA" sz="3000" b="1" dirty="0"/>
              <a:t>Онлайн</a:t>
            </a:r>
            <a:r>
              <a:rPr lang="en-US" sz="3000" b="1" dirty="0"/>
              <a:t> </a:t>
            </a:r>
            <a:r>
              <a:rPr lang="uk-UA" sz="3000" b="1" dirty="0"/>
              <a:t>курс</a:t>
            </a:r>
            <a:br>
              <a:rPr lang="uk-UA" sz="3000" b="1" dirty="0"/>
            </a:br>
            <a:r>
              <a:rPr lang="uk-UA" sz="3000" b="1" dirty="0"/>
              <a:t>«</a:t>
            </a:r>
            <a:r>
              <a:rPr lang="ru-RU" sz="3000" b="1" dirty="0" err="1"/>
              <a:t>Хмарні</a:t>
            </a:r>
            <a:r>
              <a:rPr lang="ru-RU" sz="3000" b="1" dirty="0"/>
              <a:t> </a:t>
            </a:r>
            <a:r>
              <a:rPr lang="ru-RU" sz="3000" b="1" dirty="0" err="1"/>
              <a:t>технології</a:t>
            </a:r>
            <a:r>
              <a:rPr lang="ru-RU" sz="3000" b="1" dirty="0"/>
              <a:t> у </a:t>
            </a:r>
            <a:r>
              <a:rPr lang="ru-RU" sz="3000" b="1" dirty="0" err="1"/>
              <a:t>дистанційному</a:t>
            </a:r>
            <a:r>
              <a:rPr lang="ru-RU" sz="3000" b="1" dirty="0"/>
              <a:t> </a:t>
            </a:r>
            <a:r>
              <a:rPr lang="ru-RU" sz="3000" b="1" dirty="0" err="1"/>
              <a:t>навчанні</a:t>
            </a:r>
            <a:r>
              <a:rPr lang="ru-RU" sz="3000" b="1" dirty="0"/>
              <a:t> в </a:t>
            </a:r>
            <a:r>
              <a:rPr lang="ru-RU" sz="3000" b="1" dirty="0" err="1"/>
              <a:t>умовах</a:t>
            </a:r>
            <a:r>
              <a:rPr lang="ru-RU" sz="3000" b="1" dirty="0"/>
              <a:t> карантину»</a:t>
            </a:r>
            <a:endParaRPr lang="ru-UA" sz="30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13C8696A-BBE4-4080-9783-133EACC2E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3381467"/>
            <a:ext cx="3638723" cy="235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A647BB-83DB-443D-8C51-9BF6DA04CE19}"/>
              </a:ext>
            </a:extLst>
          </p:cNvPr>
          <p:cNvSpPr txBox="1"/>
          <p:nvPr/>
        </p:nvSpPr>
        <p:spPr>
          <a:xfrm>
            <a:off x="6208291" y="6238996"/>
            <a:ext cx="4459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Email: </a:t>
            </a:r>
            <a:r>
              <a:rPr lang="en-US" sz="2000" dirty="0">
                <a:hlinkClick r:id="rId5"/>
              </a:rPr>
              <a:t>neota.tet.vak@gmail.com</a:t>
            </a:r>
            <a:r>
              <a:rPr lang="en-US" sz="2000" dirty="0"/>
              <a:t>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607094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E3861F2-4238-4607-BBE2-6478915FF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50" y="965200"/>
            <a:ext cx="11036300" cy="37083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Всеукраїнська</a:t>
            </a:r>
            <a: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олімпіада</a:t>
            </a:r>
            <a: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математики </a:t>
            </a:r>
            <a:b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абітурієнтів</a:t>
            </a:r>
            <a: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UA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5984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EE6722-C691-49FE-9D8A-CABE8C9D5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73" y="2284190"/>
            <a:ext cx="3667125" cy="400050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Всеукраїнська олімпіада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математики </a:t>
            </a:r>
            <a:br>
              <a:rPr lang="uk-UA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абітурієнтів </a:t>
            </a:r>
            <a:endParaRPr lang="ru-UA" sz="3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2D886-C788-4968-87F9-1689EA5AD5F8}"/>
              </a:ext>
            </a:extLst>
          </p:cNvPr>
          <p:cNvSpPr txBox="1"/>
          <p:nvPr/>
        </p:nvSpPr>
        <p:spPr>
          <a:xfrm>
            <a:off x="4207080" y="92112"/>
            <a:ext cx="7819222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Олімпіада проводиться у два тури:  </a:t>
            </a:r>
          </a:p>
          <a:p>
            <a:pPr marL="342900" indent="-342900">
              <a:buFontTx/>
              <a:buChar char="-"/>
            </a:pPr>
            <a:r>
              <a:rPr lang="uk-UA" sz="2400" dirty="0"/>
              <a:t>дистанційний (25.03.2020 - 30.04.2020);</a:t>
            </a:r>
          </a:p>
          <a:p>
            <a:pPr marL="342900" indent="-342900">
              <a:buFontTx/>
              <a:buChar char="-"/>
            </a:pPr>
            <a:r>
              <a:rPr lang="uk-UA" sz="2400" dirty="0"/>
              <a:t>очний (16.05.2020).</a:t>
            </a:r>
          </a:p>
          <a:p>
            <a:endParaRPr lang="uk-UA" sz="1050" dirty="0"/>
          </a:p>
          <a:p>
            <a:r>
              <a:rPr lang="uk-UA" sz="2400" b="1" dirty="0"/>
              <a:t>Учасники</a:t>
            </a:r>
            <a:r>
              <a:rPr lang="uk-UA" sz="2400" b="1"/>
              <a:t>:</a:t>
            </a:r>
            <a:r>
              <a:rPr lang="uk-UA" sz="2400"/>
              <a:t> </a:t>
            </a:r>
            <a:r>
              <a:rPr lang="ru-RU" sz="2400" dirty="0" err="1"/>
              <a:t>учні</a:t>
            </a:r>
            <a:r>
              <a:rPr lang="ru-RU" sz="2400"/>
              <a:t> випускних класів закладів загальної середньої освіти або учні, які мають право на отримання документа про повну загальну середню освіту у 2020 році</a:t>
            </a:r>
            <a:endParaRPr lang="uk-UA" sz="2400" dirty="0"/>
          </a:p>
          <a:p>
            <a:endParaRPr lang="uk-UA" sz="1400" dirty="0"/>
          </a:p>
          <a:p>
            <a:r>
              <a:rPr lang="uk-UA" sz="2400" b="1" dirty="0"/>
              <a:t>Сайт: </a:t>
            </a:r>
            <a:r>
              <a:rPr lang="en-US" sz="2400" dirty="0">
                <a:hlinkClick r:id="rId2"/>
              </a:rPr>
              <a:t>http://olimp.ztu.edu.ua/</a:t>
            </a:r>
            <a:r>
              <a:rPr lang="en-US" sz="2400" dirty="0"/>
              <a:t> </a:t>
            </a:r>
          </a:p>
          <a:p>
            <a:endParaRPr lang="uk-UA" sz="1400" dirty="0"/>
          </a:p>
          <a:p>
            <a:r>
              <a:rPr lang="uk-UA" sz="2400" b="1" dirty="0"/>
              <a:t>Результати дистанційного туру </a:t>
            </a:r>
            <a:r>
              <a:rPr lang="uk-UA" sz="2400" dirty="0"/>
              <a:t>оприлюднюються </a:t>
            </a:r>
            <a:r>
              <a:rPr lang="uk-UA" sz="2400" b="1" dirty="0"/>
              <a:t>4 травня 2020 року </a:t>
            </a:r>
            <a:r>
              <a:rPr lang="uk-UA" sz="2400" dirty="0"/>
              <a:t>на офіційному сайті університету.</a:t>
            </a:r>
          </a:p>
          <a:p>
            <a:endParaRPr lang="uk-UA" sz="1100" dirty="0"/>
          </a:p>
          <a:p>
            <a:r>
              <a:rPr lang="uk-UA" sz="2400" dirty="0"/>
              <a:t>За результатами олімпіади переможцям ІІ туру нараховуються </a:t>
            </a:r>
            <a:r>
              <a:rPr lang="uk-UA" sz="2400" b="1" dirty="0"/>
              <a:t>до 20-ти додаткових балів </a:t>
            </a:r>
            <a:r>
              <a:rPr lang="uk-UA" sz="2400" dirty="0"/>
              <a:t>до сертифікату ЗНО з математики при вступі на спеціальності, яким надається особлива підтримка держави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8" y="441362"/>
            <a:ext cx="3693723" cy="221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26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>
            <a:extLst>
              <a:ext uri="{FF2B5EF4-FFF2-40B4-BE49-F238E27FC236}">
                <a16:creationId xmlns:a16="http://schemas.microsoft.com/office/drawing/2014/main" id="{10DF270B-4907-4A4B-B1CE-A8AE39CF7221}"/>
              </a:ext>
            </a:extLst>
          </p:cNvPr>
          <p:cNvSpPr txBox="1">
            <a:spLocks/>
          </p:cNvSpPr>
          <p:nvPr/>
        </p:nvSpPr>
        <p:spPr>
          <a:xfrm>
            <a:off x="717550" y="177800"/>
            <a:ext cx="11036300" cy="5715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Всеукраїнська</a:t>
            </a:r>
            <a: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ініціатива</a:t>
            </a:r>
            <a: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Cisco IoT Step by Step - 2020 </a:t>
            </a:r>
            <a:b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Житомирською</a:t>
            </a:r>
            <a: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політехнікою</a:t>
            </a:r>
            <a:endParaRPr lang="ru-UA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8772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isco.netacad.zsea.edu.ua/wp-content/uploads/2020/02/%D0%BC%D0%B5%D1%82%D0%B01.png">
            <a:extLst>
              <a:ext uri="{FF2B5EF4-FFF2-40B4-BE49-F238E27FC236}">
                <a16:creationId xmlns:a16="http://schemas.microsoft.com/office/drawing/2014/main" id="{D0F3DF5E-E113-4A36-97F7-060A7BBCD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053" y="123031"/>
            <a:ext cx="7875897" cy="364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274F52-DAB4-4E03-BF13-EB8031C5ABC8}"/>
              </a:ext>
            </a:extLst>
          </p:cNvPr>
          <p:cNvSpPr txBox="1"/>
          <p:nvPr/>
        </p:nvSpPr>
        <p:spPr>
          <a:xfrm>
            <a:off x="4144653" y="3970319"/>
            <a:ext cx="7875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/>
              <a:t>Слухачі</a:t>
            </a:r>
            <a:r>
              <a:rPr lang="ru-RU" sz="2800" b="1" dirty="0"/>
              <a:t> курсу:</a:t>
            </a:r>
            <a:r>
              <a:rPr lang="ru-RU" sz="2800" dirty="0"/>
              <a:t> </a:t>
            </a:r>
          </a:p>
          <a:p>
            <a:r>
              <a:rPr lang="ru-RU" sz="2800" dirty="0"/>
              <a:t>       </a:t>
            </a:r>
            <a:r>
              <a:rPr lang="ru-RU" sz="2800" dirty="0" err="1"/>
              <a:t>вчителі</a:t>
            </a:r>
            <a:r>
              <a:rPr lang="ru-RU" sz="2800" dirty="0"/>
              <a:t> та </a:t>
            </a:r>
            <a:r>
              <a:rPr lang="ru-RU" sz="2800" dirty="0" err="1"/>
              <a:t>викладачі</a:t>
            </a:r>
            <a:r>
              <a:rPr lang="ru-RU" sz="2800" dirty="0"/>
              <a:t>, </a:t>
            </a:r>
            <a:r>
              <a:rPr lang="ru-RU" sz="2800" dirty="0" err="1"/>
              <a:t>учні</a:t>
            </a:r>
            <a:r>
              <a:rPr lang="ru-RU" sz="2800" dirty="0"/>
              <a:t> та </a:t>
            </a:r>
            <a:r>
              <a:rPr lang="ru-RU" sz="2800" dirty="0" err="1"/>
              <a:t>студенти</a:t>
            </a:r>
            <a:endParaRPr lang="uk-UA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451EBF-A7D5-4E97-A847-874D63E32A79}"/>
              </a:ext>
            </a:extLst>
          </p:cNvPr>
          <p:cNvSpPr txBox="1"/>
          <p:nvPr/>
        </p:nvSpPr>
        <p:spPr>
          <a:xfrm>
            <a:off x="4170053" y="5164119"/>
            <a:ext cx="7875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/>
              <a:t>Реєстрація</a:t>
            </a:r>
            <a:r>
              <a:rPr lang="ru-RU" sz="2800" b="1" dirty="0"/>
              <a:t> до 1 </a:t>
            </a:r>
            <a:r>
              <a:rPr lang="ru-RU" sz="2800" b="1" dirty="0" err="1"/>
              <a:t>квітня</a:t>
            </a:r>
            <a:r>
              <a:rPr lang="ru-RU" sz="2800" b="1" dirty="0"/>
              <a:t> 2020 року:</a:t>
            </a:r>
            <a:r>
              <a:rPr lang="ru-RU" sz="2800" dirty="0"/>
              <a:t> </a:t>
            </a:r>
          </a:p>
          <a:p>
            <a:r>
              <a:rPr lang="ru-RU" sz="2800" dirty="0"/>
              <a:t>       </a:t>
            </a:r>
            <a:r>
              <a:rPr lang="en-US" sz="2800" dirty="0">
                <a:hlinkClick r:id="rId3"/>
              </a:rPr>
              <a:t>http://cs.co/IoT_StepByStep2020</a:t>
            </a:r>
            <a:r>
              <a:rPr lang="uk-UA" sz="2800" dirty="0"/>
              <a:t> </a:t>
            </a:r>
          </a:p>
        </p:txBody>
      </p:sp>
      <p:sp>
        <p:nvSpPr>
          <p:cNvPr id="20" name="Заголовок 3">
            <a:extLst>
              <a:ext uri="{FF2B5EF4-FFF2-40B4-BE49-F238E27FC236}">
                <a16:creationId xmlns:a16="http://schemas.microsoft.com/office/drawing/2014/main" id="{F781F30B-1373-456F-BF39-74820A5BB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9000"/>
            <a:ext cx="40005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Всеукраїнська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ініціатива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Cisco IoT Step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Step - 2020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Житомирською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політехнікою</a:t>
            </a:r>
            <a:endParaRPr lang="ru-UA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Місце для вмісту 6">
            <a:extLst>
              <a:ext uri="{FF2B5EF4-FFF2-40B4-BE49-F238E27FC236}">
                <a16:creationId xmlns:a16="http://schemas.microsoft.com/office/drawing/2014/main" id="{A094D0D6-9C8C-4706-AE80-E3CD9CAA61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11"/>
          <a:stretch/>
        </p:blipFill>
        <p:spPr>
          <a:xfrm>
            <a:off x="146050" y="234167"/>
            <a:ext cx="3752850" cy="181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74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F5DBB4F-4FC1-44FB-B747-68F368B24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9000"/>
            <a:ext cx="40005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Всеукраїнська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ініціатива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Cisco IoT Step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Step - 2020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Житомирською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політехнікою</a:t>
            </a:r>
            <a:endParaRPr lang="ru-UA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3D8DBFA8-41AC-40CB-ADCD-E6E4454E6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11"/>
          <a:stretch/>
        </p:blipFill>
        <p:spPr>
          <a:xfrm>
            <a:off x="146050" y="234167"/>
            <a:ext cx="3752850" cy="181053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6FBA4C-0EAF-44D4-AD3B-084F6446341F}"/>
              </a:ext>
            </a:extLst>
          </p:cNvPr>
          <p:cNvSpPr txBox="1"/>
          <p:nvPr/>
        </p:nvSpPr>
        <p:spPr>
          <a:xfrm>
            <a:off x="4106552" y="234167"/>
            <a:ext cx="806004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00"/>
              </a:spcBef>
            </a:pPr>
            <a:r>
              <a:rPr lang="ru-RU" sz="2400" b="1" dirty="0" err="1"/>
              <a:t>Етапи</a:t>
            </a:r>
            <a:r>
              <a:rPr lang="ru-RU" sz="2400" b="1" dirty="0"/>
              <a:t> «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Cisco IoT Step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Step – 2020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ru-RU" sz="2400" b="1" dirty="0"/>
              <a:t>:</a:t>
            </a:r>
          </a:p>
          <a:p>
            <a:pPr>
              <a:spcBef>
                <a:spcPts val="2400"/>
              </a:spcBef>
            </a:pPr>
            <a:r>
              <a:rPr lang="ru-RU" sz="2400" b="1" dirty="0" err="1"/>
              <a:t>Етап</a:t>
            </a:r>
            <a:r>
              <a:rPr lang="ru-RU" sz="2400" b="1" dirty="0"/>
              <a:t> 1: </a:t>
            </a:r>
            <a:r>
              <a:rPr lang="ru-RU" sz="2400" dirty="0" err="1"/>
              <a:t>Учні</a:t>
            </a:r>
            <a:r>
              <a:rPr lang="ru-RU" sz="2400" dirty="0"/>
              <a:t> разом з </a:t>
            </a:r>
            <a:r>
              <a:rPr lang="ru-RU" sz="2400" dirty="0" err="1"/>
              <a:t>вчителями</a:t>
            </a:r>
            <a:r>
              <a:rPr lang="ru-RU" sz="2400" dirty="0"/>
              <a:t> </a:t>
            </a:r>
            <a:r>
              <a:rPr lang="ru-RU" sz="2400" dirty="0" err="1"/>
              <a:t>вивчають</a:t>
            </a:r>
            <a:r>
              <a:rPr lang="ru-RU" sz="2400" dirty="0"/>
              <a:t> </a:t>
            </a:r>
            <a:r>
              <a:rPr lang="ru-RU" sz="2400" dirty="0" err="1"/>
              <a:t>онлайн-курс</a:t>
            </a:r>
            <a:r>
              <a:rPr lang="ru-RU" sz="2400" dirty="0"/>
              <a:t> «</a:t>
            </a:r>
            <a:r>
              <a:rPr lang="ru-RU" sz="2400" dirty="0" err="1"/>
              <a:t>Вступ</a:t>
            </a:r>
            <a:r>
              <a:rPr lang="ru-RU" sz="2400" dirty="0"/>
              <a:t> до </a:t>
            </a:r>
            <a:r>
              <a:rPr lang="ru-RU" sz="2400" dirty="0" err="1"/>
              <a:t>Інтернету</a:t>
            </a:r>
            <a:r>
              <a:rPr lang="ru-RU" sz="2400" dirty="0"/>
              <a:t> </a:t>
            </a:r>
            <a:r>
              <a:rPr lang="ru-RU" sz="2400" dirty="0" err="1"/>
              <a:t>речеи</a:t>
            </a:r>
            <a:r>
              <a:rPr lang="ru-RU" sz="2400" dirty="0"/>
              <a:t>̆» (онлайн-</a:t>
            </a:r>
            <a:r>
              <a:rPr lang="ru-RU" sz="2400" dirty="0" err="1"/>
              <a:t>навчання</a:t>
            </a:r>
            <a:r>
              <a:rPr lang="ru-RU" sz="2400" dirty="0"/>
              <a:t>).</a:t>
            </a:r>
          </a:p>
          <a:p>
            <a:pPr>
              <a:spcBef>
                <a:spcPts val="2400"/>
              </a:spcBef>
            </a:pPr>
            <a:r>
              <a:rPr lang="uk-UA" sz="2400" b="1" dirty="0"/>
              <a:t>Етап 2:</a:t>
            </a:r>
            <a:r>
              <a:rPr lang="uk-UA" sz="2400" dirty="0"/>
              <a:t> Підготовка вчителів до викладання курсу "Основи </a:t>
            </a:r>
            <a:r>
              <a:rPr lang="uk-UA" sz="2400" dirty="0" err="1"/>
              <a:t>ІоТ</a:t>
            </a:r>
            <a:r>
              <a:rPr lang="uk-UA" sz="2400" dirty="0"/>
              <a:t>: «</a:t>
            </a:r>
            <a:r>
              <a:rPr lang="en-US" sz="2400" dirty="0"/>
              <a:t>Connecting Things»</a:t>
            </a:r>
            <a:r>
              <a:rPr lang="uk-UA" sz="2400" dirty="0"/>
              <a:t>" (онлайн-навчання, заключний очний 2-денний тренінг на реальному обладнанні в Житомирські політехніці).</a:t>
            </a:r>
          </a:p>
          <a:p>
            <a:pPr>
              <a:spcBef>
                <a:spcPts val="2400"/>
              </a:spcBef>
            </a:pPr>
            <a:r>
              <a:rPr lang="uk-UA" sz="2400" b="1" dirty="0"/>
              <a:t>Етап 3:</a:t>
            </a:r>
            <a:r>
              <a:rPr lang="uk-UA" sz="2400" dirty="0"/>
              <a:t>  Учні вивчають курс "Основи </a:t>
            </a:r>
            <a:r>
              <a:rPr lang="uk-UA" sz="2400" dirty="0" err="1"/>
              <a:t>ІоТ</a:t>
            </a:r>
            <a:r>
              <a:rPr lang="uk-UA" sz="2400" dirty="0"/>
              <a:t>: «</a:t>
            </a:r>
            <a:r>
              <a:rPr lang="en-US" sz="2400" dirty="0"/>
              <a:t>Connecting Things»</a:t>
            </a:r>
            <a:r>
              <a:rPr lang="uk-UA" sz="2400" dirty="0"/>
              <a:t>" на базі шкіл, ліцеїв, ПТНЗ та коледжів.</a:t>
            </a:r>
          </a:p>
          <a:p>
            <a:pPr>
              <a:spcBef>
                <a:spcPts val="2400"/>
              </a:spcBef>
            </a:pPr>
            <a:r>
              <a:rPr lang="ru-RU" sz="2400" b="1" dirty="0" err="1"/>
              <a:t>Етап</a:t>
            </a:r>
            <a:r>
              <a:rPr lang="ru-RU" sz="2400" b="1" dirty="0"/>
              <a:t> 4</a:t>
            </a:r>
            <a:r>
              <a:rPr lang="ru-RU" sz="2400" dirty="0"/>
              <a:t>: </a:t>
            </a:r>
            <a:r>
              <a:rPr lang="ru-RU" sz="2400" dirty="0" err="1"/>
              <a:t>Учні</a:t>
            </a:r>
            <a:r>
              <a:rPr lang="ru-RU" sz="2400" dirty="0"/>
              <a:t> </a:t>
            </a:r>
            <a:r>
              <a:rPr lang="ru-RU" sz="2400" dirty="0" err="1"/>
              <a:t>беруть</a:t>
            </a:r>
            <a:r>
              <a:rPr lang="ru-RU" sz="2400" dirty="0"/>
              <a:t> участь в </a:t>
            </a:r>
            <a:r>
              <a:rPr lang="ru-RU" sz="2400" dirty="0" err="1"/>
              <a:t>ІоТ</a:t>
            </a:r>
            <a:r>
              <a:rPr lang="ru-RU" sz="2400" dirty="0"/>
              <a:t> </a:t>
            </a:r>
            <a:r>
              <a:rPr lang="ru-RU" sz="2400" dirty="0" err="1"/>
              <a:t>хакатонах</a:t>
            </a:r>
            <a:r>
              <a:rPr lang="ru-RU" sz="2400" dirty="0"/>
              <a:t> в </a:t>
            </a:r>
            <a:r>
              <a:rPr lang="ru-RU" sz="2400" dirty="0" err="1"/>
              <a:t>університетах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775364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387904-7960-4995-8D14-6756AF440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50" y="1676400"/>
            <a:ext cx="11188700" cy="3238500"/>
          </a:xfrm>
        </p:spPr>
        <p:txBody>
          <a:bodyPr>
            <a:normAutofit/>
          </a:bodyPr>
          <a:lstStyle/>
          <a:p>
            <a:pPr algn="ctr"/>
            <a:r>
              <a:rPr lang="uk-UA" sz="7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Освітній портал для закладів загальної середньої освіти</a:t>
            </a:r>
            <a:endParaRPr lang="ru-UA" sz="7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2570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F5DBB4F-4FC1-44FB-B747-68F368B24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9000"/>
            <a:ext cx="40005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Всеукраїнська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ініціатива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Cisco IoT Step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Step - 2020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Житомирською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політехнікою</a:t>
            </a:r>
            <a:endParaRPr lang="ru-UA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3D8DBFA8-41AC-40CB-ADCD-E6E4454E6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11"/>
          <a:stretch/>
        </p:blipFill>
        <p:spPr>
          <a:xfrm>
            <a:off x="146050" y="234167"/>
            <a:ext cx="3752850" cy="1810534"/>
          </a:xfr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638C2C4F-C005-4EF6-A760-1DD52071EFC3}"/>
              </a:ext>
            </a:extLst>
          </p:cNvPr>
          <p:cNvSpPr/>
          <p:nvPr/>
        </p:nvSpPr>
        <p:spPr>
          <a:xfrm>
            <a:off x="4000500" y="119867"/>
            <a:ext cx="80454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/>
              <a:t>Контактна особа</a:t>
            </a:r>
            <a:r>
              <a:rPr lang="en-US" sz="2400" b="1" dirty="0"/>
              <a:t> </a:t>
            </a:r>
            <a:r>
              <a:rPr lang="uk-UA" sz="2400" b="1" dirty="0"/>
              <a:t>щодо участі у Всеукраїнській ініціативі </a:t>
            </a:r>
            <a:r>
              <a:rPr lang="en-US" sz="2400" b="1" dirty="0"/>
              <a:t>Cisco IoT Step by Step - 2020 </a:t>
            </a:r>
            <a:r>
              <a:rPr lang="uk-UA" sz="2400" b="1" dirty="0"/>
              <a:t>:</a:t>
            </a:r>
            <a:endParaRPr lang="uk-UA" sz="2400" dirty="0"/>
          </a:p>
        </p:txBody>
      </p:sp>
      <p:pic>
        <p:nvPicPr>
          <p:cNvPr id="5122" name="Picture 2" descr="https://ztu.edu.ua/images/teachers/aa_efimenko.jpg">
            <a:extLst>
              <a:ext uri="{FF2B5EF4-FFF2-40B4-BE49-F238E27FC236}">
                <a16:creationId xmlns:a16="http://schemas.microsoft.com/office/drawing/2014/main" id="{75E93FB1-76E4-445E-BF6F-8BFE8099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1115964"/>
            <a:ext cx="2095500" cy="313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13629B23-FE07-45F1-A7CE-FF311E5B2662}"/>
              </a:ext>
            </a:extLst>
          </p:cNvPr>
          <p:cNvSpPr/>
          <p:nvPr/>
        </p:nvSpPr>
        <p:spPr>
          <a:xfrm>
            <a:off x="6388100" y="1125996"/>
            <a:ext cx="5511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err="1"/>
              <a:t>Єфіменко</a:t>
            </a:r>
            <a:r>
              <a:rPr lang="uk-UA" sz="2400" b="1" dirty="0"/>
              <a:t> Андрій Анатолійович</a:t>
            </a:r>
          </a:p>
          <a:p>
            <a:r>
              <a:rPr lang="uk-UA" sz="2400" dirty="0"/>
              <a:t>завідувач кафедри комп</a:t>
            </a:r>
            <a:r>
              <a:rPr lang="en-US" sz="2400" dirty="0"/>
              <a:t>’</a:t>
            </a:r>
            <a:r>
              <a:rPr lang="uk-UA" sz="2400" dirty="0" err="1"/>
              <a:t>ютерної</a:t>
            </a:r>
            <a:r>
              <a:rPr lang="uk-UA" sz="2400" dirty="0"/>
              <a:t> </a:t>
            </a:r>
            <a:br>
              <a:rPr lang="en-US" sz="2400" dirty="0"/>
            </a:br>
            <a:r>
              <a:rPr lang="uk-UA" sz="2400" dirty="0"/>
              <a:t>інженерії та </a:t>
            </a:r>
            <a:r>
              <a:rPr lang="uk-UA" sz="2400" dirty="0" err="1"/>
              <a:t>кібербезпеки</a:t>
            </a:r>
            <a:r>
              <a:rPr lang="uk-UA" sz="2400" dirty="0"/>
              <a:t>,</a:t>
            </a:r>
          </a:p>
          <a:p>
            <a:r>
              <a:rPr lang="uk-UA" sz="2400" dirty="0"/>
              <a:t>керівник Центру підтримки </a:t>
            </a:r>
            <a:br>
              <a:rPr lang="en-US" sz="2400" dirty="0"/>
            </a:br>
            <a:r>
              <a:rPr lang="uk-UA" sz="2400" dirty="0"/>
              <a:t>академій та Центру підготовки </a:t>
            </a:r>
            <a:br>
              <a:rPr lang="en-US" sz="2400" dirty="0"/>
            </a:br>
            <a:r>
              <a:rPr lang="uk-UA" sz="2400" dirty="0"/>
              <a:t>інструкторів</a:t>
            </a:r>
            <a:r>
              <a:rPr lang="en-US" sz="2400" dirty="0"/>
              <a:t> </a:t>
            </a:r>
            <a:r>
              <a:rPr lang="uk-UA" sz="2400" dirty="0"/>
              <a:t>академій </a:t>
            </a:r>
            <a:r>
              <a:rPr lang="uk-UA" sz="2400" dirty="0" err="1"/>
              <a:t>Cisco</a:t>
            </a:r>
            <a:r>
              <a:rPr lang="uk-UA" sz="2400" dirty="0"/>
              <a:t> </a:t>
            </a:r>
            <a:br>
              <a:rPr lang="en-US" sz="2400" dirty="0"/>
            </a:br>
            <a:r>
              <a:rPr lang="uk-UA" sz="2400" dirty="0"/>
              <a:t>Державного університету </a:t>
            </a:r>
            <a:br>
              <a:rPr lang="en-US" sz="2400" dirty="0"/>
            </a:br>
            <a:r>
              <a:rPr lang="en-US" sz="2400" dirty="0"/>
              <a:t>“</a:t>
            </a:r>
            <a:r>
              <a:rPr lang="uk-UA" sz="2400" dirty="0"/>
              <a:t>Житомирська політехніка</a:t>
            </a:r>
            <a:r>
              <a:rPr lang="en-US" sz="2400" dirty="0"/>
              <a:t>”</a:t>
            </a:r>
            <a:endParaRPr lang="uk-UA" sz="2400" dirty="0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90AEB3D7-7383-42B8-AD89-5959E943B745}"/>
              </a:ext>
            </a:extLst>
          </p:cNvPr>
          <p:cNvSpPr/>
          <p:nvPr/>
        </p:nvSpPr>
        <p:spPr>
          <a:xfrm>
            <a:off x="4203700" y="4358850"/>
            <a:ext cx="769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err="1"/>
              <a:t>тел</a:t>
            </a:r>
            <a:r>
              <a:rPr lang="uk-UA" sz="2400" b="1" dirty="0"/>
              <a:t>.: </a:t>
            </a:r>
            <a:r>
              <a:rPr lang="uk-UA" sz="2400" dirty="0"/>
              <a:t>+38(067)-388-76-17 (+</a:t>
            </a:r>
            <a:r>
              <a:rPr lang="uk-UA" sz="2400" dirty="0" err="1"/>
              <a:t>Viber</a:t>
            </a:r>
            <a:r>
              <a:rPr lang="uk-UA" sz="2400" dirty="0"/>
              <a:t>)</a:t>
            </a:r>
          </a:p>
          <a:p>
            <a:r>
              <a:rPr lang="uk-UA" sz="2400" b="1" dirty="0"/>
              <a:t>e-</a:t>
            </a:r>
            <a:r>
              <a:rPr lang="uk-UA" sz="2400" b="1" dirty="0" err="1"/>
              <a:t>mail</a:t>
            </a:r>
            <a:r>
              <a:rPr lang="uk-UA" sz="2400" b="1" dirty="0"/>
              <a:t>: </a:t>
            </a:r>
            <a:r>
              <a:rPr lang="uk-UA" sz="2400" dirty="0">
                <a:hlinkClick r:id="rId4"/>
              </a:rPr>
              <a:t>yefimenko.andrii@gmail.com</a:t>
            </a:r>
            <a:r>
              <a:rPr lang="en-US" sz="2400" dirty="0"/>
              <a:t> </a:t>
            </a:r>
            <a:endParaRPr lang="uk-UA" sz="2400" dirty="0"/>
          </a:p>
          <a:p>
            <a:r>
              <a:rPr lang="uk-UA" sz="2400" dirty="0">
                <a:hlinkClick r:id="rId5"/>
              </a:rPr>
              <a:t>https://www.facebook.com/andrii.yefimenko.10</a:t>
            </a:r>
            <a:r>
              <a:rPr lang="en-US" sz="2400" dirty="0"/>
              <a:t> 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161992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>
            <a:extLst>
              <a:ext uri="{FF2B5EF4-FFF2-40B4-BE49-F238E27FC236}">
                <a16:creationId xmlns:a16="http://schemas.microsoft.com/office/drawing/2014/main" id="{10DF270B-4907-4A4B-B1CE-A8AE39CF7221}"/>
              </a:ext>
            </a:extLst>
          </p:cNvPr>
          <p:cNvSpPr txBox="1">
            <a:spLocks/>
          </p:cNvSpPr>
          <p:nvPr/>
        </p:nvSpPr>
        <p:spPr>
          <a:xfrm>
            <a:off x="665792" y="1216323"/>
            <a:ext cx="11036300" cy="37016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Використання систем </a:t>
            </a:r>
            <a:r>
              <a:rPr lang="uk-UA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відеозв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uk-UA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язку</a:t>
            </a:r>
            <a:r>
              <a:rPr lang="uk-U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дистанційному навчанні </a:t>
            </a:r>
            <a:endParaRPr lang="ru-UA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8470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A262F-F32F-4E4C-9F16-513CEB674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800" y="2720591"/>
            <a:ext cx="4088870" cy="1325563"/>
          </a:xfrm>
        </p:spPr>
        <p:txBody>
          <a:bodyPr>
            <a:noAutofit/>
          </a:bodyPr>
          <a:lstStyle/>
          <a:p>
            <a:pPr algn="ctr"/>
            <a:r>
              <a:rPr lang="ru-RU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Використання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систем </a:t>
            </a:r>
            <a:r>
              <a:rPr lang="ru-RU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відеозв’язку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дистанційному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навчанні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27C1C45-6C93-4994-95E1-E83655CE1D97}"/>
              </a:ext>
            </a:extLst>
          </p:cNvPr>
          <p:cNvSpPr/>
          <p:nvPr/>
        </p:nvSpPr>
        <p:spPr>
          <a:xfrm>
            <a:off x="4145318" y="230002"/>
            <a:ext cx="77729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42586"/>
                </a:solidFill>
                <a:latin typeface="+mj-lt"/>
              </a:rPr>
              <a:t>Системи, сервіси та програми, які підтримують </a:t>
            </a:r>
            <a:r>
              <a:rPr lang="uk-UA" sz="2800" b="1" dirty="0" err="1">
                <a:solidFill>
                  <a:srgbClr val="042586"/>
                </a:solidFill>
                <a:latin typeface="+mj-lt"/>
              </a:rPr>
              <a:t>відеозв</a:t>
            </a:r>
            <a:r>
              <a:rPr lang="en-US" sz="2800" b="1" dirty="0">
                <a:solidFill>
                  <a:srgbClr val="042586"/>
                </a:solidFill>
                <a:latin typeface="+mj-lt"/>
              </a:rPr>
              <a:t>’</a:t>
            </a:r>
            <a:r>
              <a:rPr lang="uk-UA" sz="2800" b="1" dirty="0" err="1">
                <a:solidFill>
                  <a:srgbClr val="042586"/>
                </a:solidFill>
                <a:latin typeface="+mj-lt"/>
              </a:rPr>
              <a:t>язок</a:t>
            </a:r>
            <a:endParaRPr lang="ru-UA" sz="2800" dirty="0">
              <a:solidFill>
                <a:srgbClr val="042586"/>
              </a:solidFill>
              <a:latin typeface="+mj-lt"/>
            </a:endParaRPr>
          </a:p>
        </p:txBody>
      </p:sp>
      <p:sp>
        <p:nvSpPr>
          <p:cNvPr id="10" name="Прямоугольник 6">
            <a:extLst>
              <a:ext uri="{FF2B5EF4-FFF2-40B4-BE49-F238E27FC236}">
                <a16:creationId xmlns:a16="http://schemas.microsoft.com/office/drawing/2014/main" id="{A6A3EBF3-0AF2-4640-B24B-6E2C9F78B4FA}"/>
              </a:ext>
            </a:extLst>
          </p:cNvPr>
          <p:cNvSpPr/>
          <p:nvPr/>
        </p:nvSpPr>
        <p:spPr>
          <a:xfrm>
            <a:off x="8316580" y="6225988"/>
            <a:ext cx="11357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675DAC"/>
                </a:solidFill>
                <a:latin typeface="+mj-lt"/>
              </a:rPr>
              <a:t>Viber</a:t>
            </a:r>
            <a:endParaRPr lang="ru-UA" sz="2400" b="1" dirty="0">
              <a:solidFill>
                <a:srgbClr val="675DAC"/>
              </a:solidFill>
              <a:latin typeface="+mj-lt"/>
            </a:endParaRPr>
          </a:p>
        </p:txBody>
      </p:sp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id="{36EA8C31-496A-4205-B34B-05A22C5C6D4E}"/>
              </a:ext>
            </a:extLst>
          </p:cNvPr>
          <p:cNvSpPr/>
          <p:nvPr/>
        </p:nvSpPr>
        <p:spPr>
          <a:xfrm>
            <a:off x="4230040" y="1275757"/>
            <a:ext cx="77729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>
                <a:solidFill>
                  <a:srgbClr val="042586"/>
                </a:solidFill>
                <a:latin typeface="+mj-lt"/>
              </a:rPr>
              <a:t>Можливе використання: </a:t>
            </a:r>
            <a:r>
              <a:rPr lang="uk-UA" sz="2200" dirty="0"/>
              <a:t>проведення лекцій, консультацій, нарад, спілкування з учнями та студентами, захист курсових та кваліфікаційних робіт студентів та ін.</a:t>
            </a:r>
            <a:endParaRPr lang="ru-UA" sz="2200" b="1" dirty="0">
              <a:latin typeface="+mj-lt"/>
            </a:endParaRPr>
          </a:p>
        </p:txBody>
      </p:sp>
      <p:pic>
        <p:nvPicPr>
          <p:cNvPr id="1026" name="Picture 2" descr="Придбати Viber – Microsoft Store (uk-UA)">
            <a:extLst>
              <a:ext uri="{FF2B5EF4-FFF2-40B4-BE49-F238E27FC236}">
                <a16:creationId xmlns:a16="http://schemas.microsoft.com/office/drawing/2014/main" id="{7D93BD07-7B54-4389-9FE6-DF0FBC119F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6" t="17132" r="18516" b="19036"/>
          <a:stretch/>
        </p:blipFill>
        <p:spPr bwMode="auto">
          <a:xfrm>
            <a:off x="8106750" y="4803968"/>
            <a:ext cx="1417810" cy="145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vh1deh6tagwk.cloudfront.net/finder-au/wp-uploa...">
            <a:extLst>
              <a:ext uri="{FF2B5EF4-FFF2-40B4-BE49-F238E27FC236}">
                <a16:creationId xmlns:a16="http://schemas.microsoft.com/office/drawing/2014/main" id="{0496432A-2824-4A71-936A-01DE609C1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372" y="2629498"/>
            <a:ext cx="1939930" cy="193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view: Skype 6.0 for iOS brings renewed focus to a venerable ...">
            <a:extLst>
              <a:ext uri="{FF2B5EF4-FFF2-40B4-BE49-F238E27FC236}">
                <a16:creationId xmlns:a16="http://schemas.microsoft.com/office/drawing/2014/main" id="{F17D59E1-6CCA-4D53-B20B-FE402ED20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5" t="5809" r="18506" b="5163"/>
          <a:stretch/>
        </p:blipFill>
        <p:spPr bwMode="auto">
          <a:xfrm>
            <a:off x="6291976" y="2711168"/>
            <a:ext cx="1391541" cy="131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6">
            <a:extLst>
              <a:ext uri="{FF2B5EF4-FFF2-40B4-BE49-F238E27FC236}">
                <a16:creationId xmlns:a16="http://schemas.microsoft.com/office/drawing/2014/main" id="{46940B28-7556-40A1-A358-376A0E19C3BA}"/>
              </a:ext>
            </a:extLst>
          </p:cNvPr>
          <p:cNvSpPr/>
          <p:nvPr/>
        </p:nvSpPr>
        <p:spPr>
          <a:xfrm>
            <a:off x="6363736" y="4087713"/>
            <a:ext cx="12543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2B0F9"/>
                </a:solidFill>
                <a:latin typeface="+mj-lt"/>
              </a:rPr>
              <a:t>Skype</a:t>
            </a:r>
            <a:endParaRPr lang="ru-UA" sz="2400" b="1" dirty="0">
              <a:solidFill>
                <a:srgbClr val="02B0F9"/>
              </a:solidFill>
              <a:latin typeface="+mj-lt"/>
            </a:endParaRPr>
          </a:p>
        </p:txBody>
      </p:sp>
      <p:pic>
        <p:nvPicPr>
          <p:cNvPr id="1030" name="Picture 6" descr="Hangouts – Додатки в Google Play">
            <a:extLst>
              <a:ext uri="{FF2B5EF4-FFF2-40B4-BE49-F238E27FC236}">
                <a16:creationId xmlns:a16="http://schemas.microsoft.com/office/drawing/2014/main" id="{909D343C-BC08-454B-9DC1-DF9A871C1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060" y="2599490"/>
            <a:ext cx="1423436" cy="142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6">
            <a:extLst>
              <a:ext uri="{FF2B5EF4-FFF2-40B4-BE49-F238E27FC236}">
                <a16:creationId xmlns:a16="http://schemas.microsoft.com/office/drawing/2014/main" id="{5E7960B1-CA40-44B8-9FC0-D172978264EF}"/>
              </a:ext>
            </a:extLst>
          </p:cNvPr>
          <p:cNvSpPr/>
          <p:nvPr/>
        </p:nvSpPr>
        <p:spPr>
          <a:xfrm>
            <a:off x="7688275" y="4064197"/>
            <a:ext cx="18362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2400" b="1" dirty="0">
                <a:solidFill>
                  <a:srgbClr val="1BA261"/>
                </a:solidFill>
                <a:latin typeface="+mj-lt"/>
              </a:rPr>
              <a:t>Hangouts</a:t>
            </a:r>
            <a:endParaRPr lang="ru-UA" sz="2400" b="1" dirty="0">
              <a:solidFill>
                <a:srgbClr val="1BA261"/>
              </a:solidFill>
              <a:latin typeface="+mj-lt"/>
            </a:endParaRPr>
          </a:p>
        </p:txBody>
      </p:sp>
      <p:pic>
        <p:nvPicPr>
          <p:cNvPr id="1032" name="Picture 8" descr="Результат пошуку зображень за запитом &quot;discord&quot;">
            <a:extLst>
              <a:ext uri="{FF2B5EF4-FFF2-40B4-BE49-F238E27FC236}">
                <a16:creationId xmlns:a16="http://schemas.microsoft.com/office/drawing/2014/main" id="{BFD56F1A-2911-4837-A528-1CF70BCEC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9" t="5792" r="9477" b="5319"/>
          <a:stretch/>
        </p:blipFill>
        <p:spPr bwMode="auto">
          <a:xfrm>
            <a:off x="6177989" y="4817846"/>
            <a:ext cx="1475703" cy="157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6">
            <a:extLst>
              <a:ext uri="{FF2B5EF4-FFF2-40B4-BE49-F238E27FC236}">
                <a16:creationId xmlns:a16="http://schemas.microsoft.com/office/drawing/2014/main" id="{8E77225A-DB8D-4A31-B02D-A4B3BE82AA4E}"/>
              </a:ext>
            </a:extLst>
          </p:cNvPr>
          <p:cNvSpPr/>
          <p:nvPr/>
        </p:nvSpPr>
        <p:spPr>
          <a:xfrm>
            <a:off x="5972816" y="6264856"/>
            <a:ext cx="18362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2400" b="1" dirty="0">
                <a:solidFill>
                  <a:srgbClr val="7289DA"/>
                </a:solidFill>
                <a:latin typeface="+mj-lt"/>
              </a:rPr>
              <a:t>Discord</a:t>
            </a:r>
            <a:endParaRPr lang="ru-UA" sz="2400" b="1" dirty="0">
              <a:solidFill>
                <a:srgbClr val="7289DA"/>
              </a:solidFill>
              <a:latin typeface="+mj-lt"/>
            </a:endParaRPr>
          </a:p>
        </p:txBody>
      </p:sp>
      <p:pic>
        <p:nvPicPr>
          <p:cNvPr id="1034" name="Picture 10" descr="Microsoft Teams • Wildix">
            <a:extLst>
              <a:ext uri="{FF2B5EF4-FFF2-40B4-BE49-F238E27FC236}">
                <a16:creationId xmlns:a16="http://schemas.microsoft.com/office/drawing/2014/main" id="{C5C9DA33-8834-448C-A8F6-C0E62F421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" t="7425" r="3727" b="4964"/>
          <a:stretch/>
        </p:blipFill>
        <p:spPr bwMode="auto">
          <a:xfrm>
            <a:off x="9808558" y="2651786"/>
            <a:ext cx="2221281" cy="177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acebook Messenger — Википедия">
            <a:extLst>
              <a:ext uri="{FF2B5EF4-FFF2-40B4-BE49-F238E27FC236}">
                <a16:creationId xmlns:a16="http://schemas.microsoft.com/office/drawing/2014/main" id="{52745B57-EBDB-4DDA-A139-7031F81EE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944" y="4771228"/>
            <a:ext cx="1211636" cy="122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6">
            <a:extLst>
              <a:ext uri="{FF2B5EF4-FFF2-40B4-BE49-F238E27FC236}">
                <a16:creationId xmlns:a16="http://schemas.microsoft.com/office/drawing/2014/main" id="{952C1CB7-F319-42F4-93EA-5F0F295246A7}"/>
              </a:ext>
            </a:extLst>
          </p:cNvPr>
          <p:cNvSpPr/>
          <p:nvPr/>
        </p:nvSpPr>
        <p:spPr>
          <a:xfrm>
            <a:off x="3842021" y="5946134"/>
            <a:ext cx="22212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2B0F9"/>
                </a:solidFill>
                <a:latin typeface="+mj-lt"/>
              </a:rPr>
              <a:t>Facebook </a:t>
            </a:r>
            <a:r>
              <a:rPr lang="en-US" sz="2400" b="1" dirty="0" err="1">
                <a:solidFill>
                  <a:srgbClr val="02B0F9"/>
                </a:solidFill>
                <a:latin typeface="+mj-lt"/>
              </a:rPr>
              <a:t>Messeger</a:t>
            </a:r>
            <a:endParaRPr lang="ru-UA" sz="2400" b="1" dirty="0">
              <a:solidFill>
                <a:srgbClr val="02B0F9"/>
              </a:solidFill>
              <a:latin typeface="+mj-lt"/>
            </a:endParaRPr>
          </a:p>
        </p:txBody>
      </p:sp>
      <p:pic>
        <p:nvPicPr>
          <p:cNvPr id="1042" name="Picture 18" descr="avatars3.githubusercontent.com/u/230228?s=400&amp;v=4">
            <a:extLst>
              <a:ext uri="{FF2B5EF4-FFF2-40B4-BE49-F238E27FC236}">
                <a16:creationId xmlns:a16="http://schemas.microsoft.com/office/drawing/2014/main" id="{4FC55EC8-0A7D-41FC-A4CB-60509447A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380" y="4976425"/>
            <a:ext cx="1211636" cy="121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6">
            <a:extLst>
              <a:ext uri="{FF2B5EF4-FFF2-40B4-BE49-F238E27FC236}">
                <a16:creationId xmlns:a16="http://schemas.microsoft.com/office/drawing/2014/main" id="{C56C234F-143F-4EE1-88C1-6259D3C655C4}"/>
              </a:ext>
            </a:extLst>
          </p:cNvPr>
          <p:cNvSpPr/>
          <p:nvPr/>
        </p:nvSpPr>
        <p:spPr>
          <a:xfrm>
            <a:off x="9547825" y="6204344"/>
            <a:ext cx="26441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283375"/>
                </a:solidFill>
                <a:latin typeface="+mj-lt"/>
              </a:rPr>
              <a:t>BigBlueButton</a:t>
            </a:r>
            <a:endParaRPr lang="ru-UA" sz="2400" b="1" dirty="0">
              <a:solidFill>
                <a:srgbClr val="28337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48445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A262F-F32F-4E4C-9F16-513CEB674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800" y="2720591"/>
            <a:ext cx="4088870" cy="1325563"/>
          </a:xfrm>
        </p:spPr>
        <p:txBody>
          <a:bodyPr>
            <a:noAutofit/>
          </a:bodyPr>
          <a:lstStyle/>
          <a:p>
            <a:pPr algn="ctr"/>
            <a:r>
              <a:rPr lang="ru-RU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Використання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систем </a:t>
            </a:r>
            <a:r>
              <a:rPr lang="ru-RU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відеозв’язку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дистанційному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навчанні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27C1C45-6C93-4994-95E1-E83655CE1D97}"/>
              </a:ext>
            </a:extLst>
          </p:cNvPr>
          <p:cNvSpPr/>
          <p:nvPr/>
        </p:nvSpPr>
        <p:spPr>
          <a:xfrm>
            <a:off x="4158018" y="356877"/>
            <a:ext cx="7772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042586"/>
                </a:solidFill>
                <a:latin typeface="+mj-lt"/>
              </a:rPr>
              <a:t>Огляд недоліків та обмежень</a:t>
            </a:r>
            <a:endParaRPr lang="ru-UA" sz="3600" dirty="0">
              <a:solidFill>
                <a:srgbClr val="042586"/>
              </a:solidFill>
              <a:latin typeface="+mj-lt"/>
            </a:endParaRPr>
          </a:p>
        </p:txBody>
      </p:sp>
      <p:pic>
        <p:nvPicPr>
          <p:cNvPr id="19" name="Picture 2" descr="dvh1deh6tagwk.cloudfront.net/finder-au/wp-uploa...">
            <a:extLst>
              <a:ext uri="{FF2B5EF4-FFF2-40B4-BE49-F238E27FC236}">
                <a16:creationId xmlns:a16="http://schemas.microsoft.com/office/drawing/2014/main" id="{EDC5B6FA-2ED2-4E9E-B6C1-A6DE62D75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64" y="1506328"/>
            <a:ext cx="1939930" cy="193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6">
            <a:extLst>
              <a:ext uri="{FF2B5EF4-FFF2-40B4-BE49-F238E27FC236}">
                <a16:creationId xmlns:a16="http://schemas.microsoft.com/office/drawing/2014/main" id="{F8413ACB-25FB-4105-A098-A2DBF3732C38}"/>
              </a:ext>
            </a:extLst>
          </p:cNvPr>
          <p:cNvSpPr/>
          <p:nvPr/>
        </p:nvSpPr>
        <p:spPr>
          <a:xfrm>
            <a:off x="6600156" y="1506328"/>
            <a:ext cx="543091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</a:pPr>
            <a:r>
              <a:rPr lang="uk-UA" sz="2600" dirty="0">
                <a:latin typeface="+mj-lt"/>
              </a:rPr>
              <a:t>Обмеження у 40 хвилин на один сеанс </a:t>
            </a:r>
            <a:r>
              <a:rPr lang="uk-UA" sz="2600" dirty="0" err="1">
                <a:latin typeface="+mj-lt"/>
              </a:rPr>
              <a:t>відеозв</a:t>
            </a:r>
            <a:r>
              <a:rPr lang="en-US" sz="2600" dirty="0">
                <a:latin typeface="+mj-lt"/>
              </a:rPr>
              <a:t>’</a:t>
            </a:r>
            <a:r>
              <a:rPr lang="uk-UA" sz="2600" dirty="0" err="1">
                <a:latin typeface="+mj-lt"/>
              </a:rPr>
              <a:t>язку</a:t>
            </a:r>
            <a:endParaRPr lang="uk-UA" sz="2600" dirty="0">
              <a:latin typeface="+mj-lt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uk-UA" sz="2600" dirty="0">
                <a:latin typeface="+mj-lt"/>
              </a:rPr>
              <a:t>У пікові години зниження якості зв</a:t>
            </a:r>
            <a:r>
              <a:rPr lang="en-US" sz="2600" dirty="0">
                <a:latin typeface="+mj-lt"/>
              </a:rPr>
              <a:t>’</a:t>
            </a:r>
            <a:r>
              <a:rPr lang="uk-UA" sz="2600" dirty="0" err="1">
                <a:latin typeface="+mj-lt"/>
              </a:rPr>
              <a:t>язку</a:t>
            </a:r>
            <a:endParaRPr lang="uk-UA" sz="2600" dirty="0">
              <a:latin typeface="+mj-lt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uk-UA" sz="2600" dirty="0">
                <a:latin typeface="+mj-lt"/>
              </a:rPr>
              <a:t>до 100 учасників</a:t>
            </a:r>
            <a:endParaRPr lang="ru-UA" sz="2600" dirty="0">
              <a:latin typeface="+mj-lt"/>
            </a:endParaRPr>
          </a:p>
        </p:txBody>
      </p:sp>
      <p:pic>
        <p:nvPicPr>
          <p:cNvPr id="22" name="Picture 4" descr="Review: Skype 6.0 for iOS brings renewed focus to a venerable ...">
            <a:extLst>
              <a:ext uri="{FF2B5EF4-FFF2-40B4-BE49-F238E27FC236}">
                <a16:creationId xmlns:a16="http://schemas.microsoft.com/office/drawing/2014/main" id="{C9DF2C06-EEDF-4A1F-B053-A65AB7F84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5" t="5809" r="18506" b="5163"/>
          <a:stretch/>
        </p:blipFill>
        <p:spPr bwMode="auto">
          <a:xfrm>
            <a:off x="4704459" y="4305231"/>
            <a:ext cx="1391541" cy="131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6">
            <a:extLst>
              <a:ext uri="{FF2B5EF4-FFF2-40B4-BE49-F238E27FC236}">
                <a16:creationId xmlns:a16="http://schemas.microsoft.com/office/drawing/2014/main" id="{2E207DCA-97CB-4CE4-84B8-74E56F066EC4}"/>
              </a:ext>
            </a:extLst>
          </p:cNvPr>
          <p:cNvSpPr/>
          <p:nvPr/>
        </p:nvSpPr>
        <p:spPr>
          <a:xfrm>
            <a:off x="4776219" y="5681776"/>
            <a:ext cx="12543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2B0F9"/>
                </a:solidFill>
                <a:latin typeface="+mj-lt"/>
              </a:rPr>
              <a:t>Skype</a:t>
            </a:r>
            <a:endParaRPr lang="ru-UA" sz="2400" b="1" dirty="0">
              <a:solidFill>
                <a:srgbClr val="02B0F9"/>
              </a:solidFill>
              <a:latin typeface="+mj-lt"/>
            </a:endParaRPr>
          </a:p>
        </p:txBody>
      </p:sp>
      <p:sp>
        <p:nvSpPr>
          <p:cNvPr id="25" name="Прямоугольник 6">
            <a:extLst>
              <a:ext uri="{FF2B5EF4-FFF2-40B4-BE49-F238E27FC236}">
                <a16:creationId xmlns:a16="http://schemas.microsoft.com/office/drawing/2014/main" id="{86681B3A-C023-4D7D-9F1F-F86A3D23E3D3}"/>
              </a:ext>
            </a:extLst>
          </p:cNvPr>
          <p:cNvSpPr/>
          <p:nvPr/>
        </p:nvSpPr>
        <p:spPr>
          <a:xfrm>
            <a:off x="6600156" y="4450470"/>
            <a:ext cx="543091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</a:pPr>
            <a:r>
              <a:rPr lang="uk-UA" sz="2600" dirty="0">
                <a:latin typeface="+mj-lt"/>
              </a:rPr>
              <a:t>Обриви зв</a:t>
            </a:r>
            <a:r>
              <a:rPr lang="en-US" sz="2600" dirty="0">
                <a:latin typeface="+mj-lt"/>
              </a:rPr>
              <a:t>’</a:t>
            </a:r>
            <a:r>
              <a:rPr lang="uk-UA" sz="2600" dirty="0" err="1">
                <a:latin typeface="+mj-lt"/>
              </a:rPr>
              <a:t>язку</a:t>
            </a:r>
            <a:r>
              <a:rPr lang="uk-UA" sz="2600" dirty="0">
                <a:latin typeface="+mj-lt"/>
              </a:rPr>
              <a:t> у пікові години навантаження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uk-UA" sz="2600" dirty="0">
                <a:latin typeface="+mj-lt"/>
              </a:rPr>
              <a:t>До 50 учасників </a:t>
            </a:r>
            <a:endParaRPr lang="ru-UA" sz="2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77088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A262F-F32F-4E4C-9F16-513CEB674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800" y="2720591"/>
            <a:ext cx="4088870" cy="1325563"/>
          </a:xfrm>
        </p:spPr>
        <p:txBody>
          <a:bodyPr>
            <a:noAutofit/>
          </a:bodyPr>
          <a:lstStyle/>
          <a:p>
            <a:pPr algn="ctr"/>
            <a:r>
              <a:rPr lang="ru-RU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Використання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систем </a:t>
            </a:r>
            <a:r>
              <a:rPr lang="ru-RU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відеозв’язку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дистанційному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навчанні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27C1C45-6C93-4994-95E1-E83655CE1D97}"/>
              </a:ext>
            </a:extLst>
          </p:cNvPr>
          <p:cNvSpPr/>
          <p:nvPr/>
        </p:nvSpPr>
        <p:spPr>
          <a:xfrm>
            <a:off x="4158018" y="356877"/>
            <a:ext cx="7772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042586"/>
                </a:solidFill>
                <a:latin typeface="+mj-lt"/>
              </a:rPr>
              <a:t>Огляд недоліків та обмежень</a:t>
            </a:r>
            <a:endParaRPr lang="ru-UA" sz="3600" dirty="0">
              <a:solidFill>
                <a:srgbClr val="042586"/>
              </a:solidFill>
              <a:latin typeface="+mj-lt"/>
            </a:endParaRPr>
          </a:p>
        </p:txBody>
      </p:sp>
      <p:pic>
        <p:nvPicPr>
          <p:cNvPr id="12" name="Picture 12" descr="Facebook Messenger — Википедия">
            <a:extLst>
              <a:ext uri="{FF2B5EF4-FFF2-40B4-BE49-F238E27FC236}">
                <a16:creationId xmlns:a16="http://schemas.microsoft.com/office/drawing/2014/main" id="{6191A62C-25D7-49E6-A082-6AEC750F4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80" y="1425757"/>
            <a:ext cx="1211636" cy="122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6">
            <a:extLst>
              <a:ext uri="{FF2B5EF4-FFF2-40B4-BE49-F238E27FC236}">
                <a16:creationId xmlns:a16="http://schemas.microsoft.com/office/drawing/2014/main" id="{7858AB11-9B87-4CFF-967B-0A061D3953A3}"/>
              </a:ext>
            </a:extLst>
          </p:cNvPr>
          <p:cNvSpPr/>
          <p:nvPr/>
        </p:nvSpPr>
        <p:spPr>
          <a:xfrm>
            <a:off x="4555057" y="2600663"/>
            <a:ext cx="22212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2B0F9"/>
                </a:solidFill>
                <a:latin typeface="+mj-lt"/>
              </a:rPr>
              <a:t>Facebook </a:t>
            </a:r>
            <a:r>
              <a:rPr lang="en-US" sz="2400" b="1" dirty="0" err="1">
                <a:solidFill>
                  <a:srgbClr val="02B0F9"/>
                </a:solidFill>
                <a:latin typeface="+mj-lt"/>
              </a:rPr>
              <a:t>Messeger</a:t>
            </a:r>
            <a:endParaRPr lang="ru-UA" sz="2400" b="1" dirty="0">
              <a:solidFill>
                <a:srgbClr val="02B0F9"/>
              </a:solidFill>
              <a:latin typeface="+mj-lt"/>
            </a:endParaRPr>
          </a:p>
        </p:txBody>
      </p:sp>
      <p:sp>
        <p:nvSpPr>
          <p:cNvPr id="14" name="Прямоугольник 6">
            <a:extLst>
              <a:ext uri="{FF2B5EF4-FFF2-40B4-BE49-F238E27FC236}">
                <a16:creationId xmlns:a16="http://schemas.microsoft.com/office/drawing/2014/main" id="{5DA604E8-5ADC-4B04-B1A3-5989AB952FFD}"/>
              </a:ext>
            </a:extLst>
          </p:cNvPr>
          <p:cNvSpPr/>
          <p:nvPr/>
        </p:nvSpPr>
        <p:spPr>
          <a:xfrm>
            <a:off x="6615413" y="1591732"/>
            <a:ext cx="543091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</a:pPr>
            <a:r>
              <a:rPr lang="uk-UA" sz="2600" dirty="0">
                <a:latin typeface="+mj-lt"/>
              </a:rPr>
              <a:t>Потрібно мати аккаунт у </a:t>
            </a:r>
            <a:r>
              <a:rPr lang="en-US" sz="2600" dirty="0">
                <a:latin typeface="+mj-lt"/>
              </a:rPr>
              <a:t>Facebook</a:t>
            </a:r>
            <a:endParaRPr lang="uk-UA" sz="2600" dirty="0">
              <a:latin typeface="+mj-lt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uk-UA" sz="2600" dirty="0">
                <a:latin typeface="+mj-lt"/>
              </a:rPr>
              <a:t>До 50 учасників</a:t>
            </a:r>
            <a:endParaRPr lang="ru-UA" sz="2600" dirty="0">
              <a:latin typeface="+mj-lt"/>
            </a:endParaRPr>
          </a:p>
        </p:txBody>
      </p:sp>
      <p:sp>
        <p:nvSpPr>
          <p:cNvPr id="15" name="Прямоугольник 6">
            <a:extLst>
              <a:ext uri="{FF2B5EF4-FFF2-40B4-BE49-F238E27FC236}">
                <a16:creationId xmlns:a16="http://schemas.microsoft.com/office/drawing/2014/main" id="{FF77FD43-ECCC-48EF-85A9-0628B1CB6802}"/>
              </a:ext>
            </a:extLst>
          </p:cNvPr>
          <p:cNvSpPr/>
          <p:nvPr/>
        </p:nvSpPr>
        <p:spPr>
          <a:xfrm>
            <a:off x="5075636" y="5413835"/>
            <a:ext cx="11357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675DAC"/>
                </a:solidFill>
                <a:latin typeface="+mj-lt"/>
              </a:rPr>
              <a:t>Viber</a:t>
            </a:r>
            <a:endParaRPr lang="ru-UA" sz="2400" b="1" dirty="0">
              <a:solidFill>
                <a:srgbClr val="675DAC"/>
              </a:solidFill>
              <a:latin typeface="+mj-lt"/>
            </a:endParaRPr>
          </a:p>
        </p:txBody>
      </p:sp>
      <p:pic>
        <p:nvPicPr>
          <p:cNvPr id="16" name="Picture 2" descr="Придбати Viber – Microsoft Store (uk-UA)">
            <a:extLst>
              <a:ext uri="{FF2B5EF4-FFF2-40B4-BE49-F238E27FC236}">
                <a16:creationId xmlns:a16="http://schemas.microsoft.com/office/drawing/2014/main" id="{7382571D-D4C9-4058-870B-1198D0AE2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6" t="17132" r="18516" b="19036"/>
          <a:stretch/>
        </p:blipFill>
        <p:spPr bwMode="auto">
          <a:xfrm>
            <a:off x="4865806" y="3991815"/>
            <a:ext cx="1417810" cy="145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6">
            <a:extLst>
              <a:ext uri="{FF2B5EF4-FFF2-40B4-BE49-F238E27FC236}">
                <a16:creationId xmlns:a16="http://schemas.microsoft.com/office/drawing/2014/main" id="{7F79D8C7-6080-4CC7-820B-7966837BA66C}"/>
              </a:ext>
            </a:extLst>
          </p:cNvPr>
          <p:cNvSpPr/>
          <p:nvPr/>
        </p:nvSpPr>
        <p:spPr>
          <a:xfrm>
            <a:off x="6615412" y="4182729"/>
            <a:ext cx="543091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</a:pPr>
            <a:r>
              <a:rPr lang="uk-UA" sz="2600" dirty="0">
                <a:latin typeface="+mj-lt"/>
              </a:rPr>
              <a:t>До </a:t>
            </a:r>
            <a:r>
              <a:rPr lang="en-US" sz="2600" dirty="0">
                <a:latin typeface="+mj-lt"/>
              </a:rPr>
              <a:t>20</a:t>
            </a:r>
            <a:r>
              <a:rPr lang="uk-UA" sz="2600" dirty="0">
                <a:latin typeface="+mj-lt"/>
              </a:rPr>
              <a:t> учасників</a:t>
            </a:r>
            <a:r>
              <a:rPr lang="en-US" sz="2600" dirty="0">
                <a:latin typeface="+mj-lt"/>
              </a:rPr>
              <a:t> </a:t>
            </a:r>
            <a:r>
              <a:rPr lang="uk-UA" sz="2600" dirty="0">
                <a:latin typeface="+mj-lt"/>
              </a:rPr>
              <a:t>групового </a:t>
            </a:r>
            <a:r>
              <a:rPr lang="uk-UA" sz="2600" dirty="0" err="1">
                <a:latin typeface="+mj-lt"/>
              </a:rPr>
              <a:t>аудіоввиклику</a:t>
            </a:r>
            <a:endParaRPr lang="uk-UA" sz="2600" dirty="0">
              <a:latin typeface="+mj-lt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uk-UA" sz="2600" dirty="0">
                <a:latin typeface="+mj-lt"/>
              </a:rPr>
              <a:t>До 5 учасників групового </a:t>
            </a:r>
            <a:r>
              <a:rPr lang="uk-UA" sz="2600" dirty="0" err="1">
                <a:latin typeface="+mj-lt"/>
              </a:rPr>
              <a:t>відеовиклику</a:t>
            </a:r>
            <a:endParaRPr lang="ru-UA" sz="2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92497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A262F-F32F-4E4C-9F16-513CEB674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800" y="2720591"/>
            <a:ext cx="4088870" cy="1325563"/>
          </a:xfrm>
        </p:spPr>
        <p:txBody>
          <a:bodyPr>
            <a:noAutofit/>
          </a:bodyPr>
          <a:lstStyle/>
          <a:p>
            <a:pPr algn="ctr"/>
            <a:r>
              <a:rPr lang="ru-RU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Використання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систем </a:t>
            </a:r>
            <a:r>
              <a:rPr lang="ru-RU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відеозв’язку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дистанційному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навчанні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27C1C45-6C93-4994-95E1-E83655CE1D97}"/>
              </a:ext>
            </a:extLst>
          </p:cNvPr>
          <p:cNvSpPr/>
          <p:nvPr/>
        </p:nvSpPr>
        <p:spPr>
          <a:xfrm>
            <a:off x="4158018" y="356877"/>
            <a:ext cx="7772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042586"/>
                </a:solidFill>
                <a:latin typeface="+mj-lt"/>
              </a:rPr>
              <a:t>Огляд недоліків та обмежень</a:t>
            </a:r>
            <a:endParaRPr lang="ru-UA" sz="3600" dirty="0">
              <a:solidFill>
                <a:srgbClr val="042586"/>
              </a:solidFill>
              <a:latin typeface="+mj-lt"/>
            </a:endParaRPr>
          </a:p>
        </p:txBody>
      </p:sp>
      <p:sp>
        <p:nvSpPr>
          <p:cNvPr id="21" name="Прямоугольник 6">
            <a:extLst>
              <a:ext uri="{FF2B5EF4-FFF2-40B4-BE49-F238E27FC236}">
                <a16:creationId xmlns:a16="http://schemas.microsoft.com/office/drawing/2014/main" id="{F8413ACB-25FB-4105-A098-A2DBF3732C38}"/>
              </a:ext>
            </a:extLst>
          </p:cNvPr>
          <p:cNvSpPr/>
          <p:nvPr/>
        </p:nvSpPr>
        <p:spPr>
          <a:xfrm>
            <a:off x="6776338" y="1601991"/>
            <a:ext cx="543091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</a:pPr>
            <a:r>
              <a:rPr lang="uk-UA" sz="2600" dirty="0" err="1">
                <a:latin typeface="+mj-lt"/>
              </a:rPr>
              <a:t>Обо</a:t>
            </a:r>
            <a:r>
              <a:rPr lang="ru-RU" sz="2600" dirty="0">
                <a:latin typeface="+mj-lt"/>
              </a:rPr>
              <a:t>в</a:t>
            </a:r>
            <a:r>
              <a:rPr lang="en-US" sz="2600" dirty="0">
                <a:latin typeface="+mj-lt"/>
              </a:rPr>
              <a:t>’</a:t>
            </a:r>
            <a:r>
              <a:rPr lang="uk-UA" sz="2600" dirty="0" err="1">
                <a:latin typeface="+mj-lt"/>
              </a:rPr>
              <a:t>язкова</a:t>
            </a:r>
            <a:r>
              <a:rPr lang="uk-UA" sz="2600" dirty="0">
                <a:latin typeface="+mj-lt"/>
              </a:rPr>
              <a:t> наявність </a:t>
            </a:r>
            <a:r>
              <a:rPr lang="en-US" sz="2600" dirty="0">
                <a:latin typeface="+mj-lt"/>
              </a:rPr>
              <a:t>Google-</a:t>
            </a:r>
            <a:r>
              <a:rPr lang="uk-UA" sz="2600" dirty="0">
                <a:latin typeface="+mj-lt"/>
              </a:rPr>
              <a:t>пошти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uk-UA" sz="2600" dirty="0">
                <a:latin typeface="+mj-lt"/>
              </a:rPr>
              <a:t>Складність інтерфейсу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uk-UA" sz="2600" dirty="0">
                <a:latin typeface="+mj-lt"/>
              </a:rPr>
              <a:t>до 25 учасників </a:t>
            </a:r>
            <a:r>
              <a:rPr lang="uk-UA" sz="2600" dirty="0" err="1">
                <a:latin typeface="+mj-lt"/>
              </a:rPr>
              <a:t>відеозустрічі</a:t>
            </a:r>
            <a:endParaRPr lang="ru-UA" sz="2600" dirty="0">
              <a:latin typeface="+mj-lt"/>
            </a:endParaRPr>
          </a:p>
        </p:txBody>
      </p:sp>
      <p:sp>
        <p:nvSpPr>
          <p:cNvPr id="25" name="Прямоугольник 6">
            <a:extLst>
              <a:ext uri="{FF2B5EF4-FFF2-40B4-BE49-F238E27FC236}">
                <a16:creationId xmlns:a16="http://schemas.microsoft.com/office/drawing/2014/main" id="{86681B3A-C023-4D7D-9F1F-F86A3D23E3D3}"/>
              </a:ext>
            </a:extLst>
          </p:cNvPr>
          <p:cNvSpPr/>
          <p:nvPr/>
        </p:nvSpPr>
        <p:spPr>
          <a:xfrm>
            <a:off x="6776338" y="4209568"/>
            <a:ext cx="526999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</a:pPr>
            <a:r>
              <a:rPr lang="uk-UA" sz="2600" dirty="0"/>
              <a:t>Складність інтерфейсу</a:t>
            </a:r>
            <a:endParaRPr lang="en-US" sz="2600" dirty="0"/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uk-UA" sz="2600" dirty="0"/>
              <a:t>Високі системні вимоги до комп</a:t>
            </a:r>
            <a:r>
              <a:rPr lang="en-US" sz="2600" dirty="0"/>
              <a:t>’</a:t>
            </a:r>
            <a:r>
              <a:rPr lang="uk-UA" sz="2600" dirty="0" err="1"/>
              <a:t>ютера</a:t>
            </a:r>
            <a:endParaRPr lang="uk-UA" sz="2600" dirty="0"/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uk-UA" sz="2600" dirty="0"/>
              <a:t>до 20 учасників </a:t>
            </a:r>
            <a:r>
              <a:rPr lang="uk-UA" sz="2600" dirty="0" err="1"/>
              <a:t>відеозустрічі</a:t>
            </a:r>
            <a:endParaRPr lang="uk-UA" sz="2600" dirty="0"/>
          </a:p>
        </p:txBody>
      </p:sp>
      <p:pic>
        <p:nvPicPr>
          <p:cNvPr id="9" name="Picture 6" descr="Hangouts – Додатки в Google Play">
            <a:extLst>
              <a:ext uri="{FF2B5EF4-FFF2-40B4-BE49-F238E27FC236}">
                <a16:creationId xmlns:a16="http://schemas.microsoft.com/office/drawing/2014/main" id="{E8554049-F47B-44A2-A824-80006B907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64" y="1672837"/>
            <a:ext cx="1423436" cy="142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6">
            <a:extLst>
              <a:ext uri="{FF2B5EF4-FFF2-40B4-BE49-F238E27FC236}">
                <a16:creationId xmlns:a16="http://schemas.microsoft.com/office/drawing/2014/main" id="{CD9D1876-F457-4863-BAA8-DAFFD66D683E}"/>
              </a:ext>
            </a:extLst>
          </p:cNvPr>
          <p:cNvSpPr/>
          <p:nvPr/>
        </p:nvSpPr>
        <p:spPr>
          <a:xfrm>
            <a:off x="4483779" y="3137544"/>
            <a:ext cx="18362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2400" b="1" dirty="0">
                <a:solidFill>
                  <a:srgbClr val="1BA261"/>
                </a:solidFill>
                <a:latin typeface="+mj-lt"/>
              </a:rPr>
              <a:t>Hangouts</a:t>
            </a:r>
            <a:endParaRPr lang="ru-UA" sz="2400" b="1" dirty="0">
              <a:solidFill>
                <a:srgbClr val="1BA261"/>
              </a:solidFill>
              <a:latin typeface="+mj-lt"/>
            </a:endParaRPr>
          </a:p>
        </p:txBody>
      </p:sp>
      <p:pic>
        <p:nvPicPr>
          <p:cNvPr id="11" name="Picture 10" descr="Microsoft Teams • Wildix">
            <a:extLst>
              <a:ext uri="{FF2B5EF4-FFF2-40B4-BE49-F238E27FC236}">
                <a16:creationId xmlns:a16="http://schemas.microsoft.com/office/drawing/2014/main" id="{C5E039E3-5099-4B33-ADDD-A123BE9F70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" t="7425" r="3727" b="4964"/>
          <a:stretch/>
        </p:blipFill>
        <p:spPr bwMode="auto">
          <a:xfrm>
            <a:off x="4555057" y="4209568"/>
            <a:ext cx="2221281" cy="177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817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A262F-F32F-4E4C-9F16-513CEB674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800" y="2720591"/>
            <a:ext cx="4088870" cy="1325563"/>
          </a:xfrm>
        </p:spPr>
        <p:txBody>
          <a:bodyPr>
            <a:noAutofit/>
          </a:bodyPr>
          <a:lstStyle/>
          <a:p>
            <a:pPr algn="ctr"/>
            <a:r>
              <a:rPr lang="ru-RU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Використання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систем </a:t>
            </a:r>
            <a:r>
              <a:rPr lang="ru-RU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відеозв’язку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дистанційному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навчанні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27C1C45-6C93-4994-95E1-E83655CE1D97}"/>
              </a:ext>
            </a:extLst>
          </p:cNvPr>
          <p:cNvSpPr/>
          <p:nvPr/>
        </p:nvSpPr>
        <p:spPr>
          <a:xfrm>
            <a:off x="4158018" y="356877"/>
            <a:ext cx="7772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042586"/>
                </a:solidFill>
                <a:latin typeface="+mj-lt"/>
              </a:rPr>
              <a:t>Огляд недоліків та обмежень</a:t>
            </a:r>
            <a:endParaRPr lang="ru-UA" sz="3600" dirty="0">
              <a:solidFill>
                <a:srgbClr val="042586"/>
              </a:solidFill>
              <a:latin typeface="+mj-lt"/>
            </a:endParaRPr>
          </a:p>
        </p:txBody>
      </p:sp>
      <p:sp>
        <p:nvSpPr>
          <p:cNvPr id="21" name="Прямоугольник 6">
            <a:extLst>
              <a:ext uri="{FF2B5EF4-FFF2-40B4-BE49-F238E27FC236}">
                <a16:creationId xmlns:a16="http://schemas.microsoft.com/office/drawing/2014/main" id="{F8413ACB-25FB-4105-A098-A2DBF3732C38}"/>
              </a:ext>
            </a:extLst>
          </p:cNvPr>
          <p:cNvSpPr/>
          <p:nvPr/>
        </p:nvSpPr>
        <p:spPr>
          <a:xfrm>
            <a:off x="6776338" y="1601991"/>
            <a:ext cx="543091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</a:pPr>
            <a:r>
              <a:rPr lang="uk-UA" sz="2600" dirty="0">
                <a:latin typeface="+mj-lt"/>
              </a:rPr>
              <a:t>Складність інтерфейсу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uk-UA" sz="2600" dirty="0">
                <a:latin typeface="+mj-lt"/>
              </a:rPr>
              <a:t>до 10 учасників </a:t>
            </a:r>
            <a:r>
              <a:rPr lang="uk-UA" sz="2600" dirty="0" err="1">
                <a:latin typeface="+mj-lt"/>
              </a:rPr>
              <a:t>відеозустрічі</a:t>
            </a:r>
            <a:endParaRPr lang="ru-UA" sz="2600" dirty="0">
              <a:latin typeface="+mj-lt"/>
            </a:endParaRPr>
          </a:p>
        </p:txBody>
      </p:sp>
      <p:pic>
        <p:nvPicPr>
          <p:cNvPr id="12" name="Picture 8" descr="Результат пошуку зображень за запитом &quot;discord&quot;">
            <a:extLst>
              <a:ext uri="{FF2B5EF4-FFF2-40B4-BE49-F238E27FC236}">
                <a16:creationId xmlns:a16="http://schemas.microsoft.com/office/drawing/2014/main" id="{5D92E849-498A-4457-A3F6-81333AFE7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9" t="5792" r="9477" b="5319"/>
          <a:stretch/>
        </p:blipFill>
        <p:spPr bwMode="auto">
          <a:xfrm>
            <a:off x="4792868" y="1652050"/>
            <a:ext cx="1475703" cy="157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6">
            <a:extLst>
              <a:ext uri="{FF2B5EF4-FFF2-40B4-BE49-F238E27FC236}">
                <a16:creationId xmlns:a16="http://schemas.microsoft.com/office/drawing/2014/main" id="{9901DA6A-F7B1-4F0C-B9C4-2C23EC39F611}"/>
              </a:ext>
            </a:extLst>
          </p:cNvPr>
          <p:cNvSpPr/>
          <p:nvPr/>
        </p:nvSpPr>
        <p:spPr>
          <a:xfrm>
            <a:off x="4587695" y="3099060"/>
            <a:ext cx="18362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2400" b="1" dirty="0">
                <a:solidFill>
                  <a:srgbClr val="7289DA"/>
                </a:solidFill>
                <a:latin typeface="+mj-lt"/>
              </a:rPr>
              <a:t>Discord</a:t>
            </a:r>
            <a:endParaRPr lang="ru-UA" sz="2400" b="1" dirty="0">
              <a:solidFill>
                <a:srgbClr val="7289DA"/>
              </a:solidFill>
              <a:latin typeface="+mj-lt"/>
            </a:endParaRPr>
          </a:p>
        </p:txBody>
      </p:sp>
      <p:pic>
        <p:nvPicPr>
          <p:cNvPr id="14" name="Picture 18" descr="avatars3.githubusercontent.com/u/230228?s=400&amp;v=4">
            <a:extLst>
              <a:ext uri="{FF2B5EF4-FFF2-40B4-BE49-F238E27FC236}">
                <a16:creationId xmlns:a16="http://schemas.microsoft.com/office/drawing/2014/main" id="{FDAD7A83-21E9-468F-A9CC-31A581179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901" y="4600132"/>
            <a:ext cx="1211636" cy="121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6">
            <a:extLst>
              <a:ext uri="{FF2B5EF4-FFF2-40B4-BE49-F238E27FC236}">
                <a16:creationId xmlns:a16="http://schemas.microsoft.com/office/drawing/2014/main" id="{925E7F55-A6EF-44EB-9F09-A3525D56F007}"/>
              </a:ext>
            </a:extLst>
          </p:cNvPr>
          <p:cNvSpPr/>
          <p:nvPr/>
        </p:nvSpPr>
        <p:spPr>
          <a:xfrm>
            <a:off x="4208631" y="5983826"/>
            <a:ext cx="26441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283375"/>
                </a:solidFill>
                <a:latin typeface="+mj-lt"/>
              </a:rPr>
              <a:t>BigBlueButton</a:t>
            </a:r>
            <a:endParaRPr lang="ru-UA" sz="2400" b="1" dirty="0">
              <a:solidFill>
                <a:srgbClr val="283375"/>
              </a:solidFill>
              <a:latin typeface="+mj-lt"/>
            </a:endParaRPr>
          </a:p>
        </p:txBody>
      </p:sp>
      <p:sp>
        <p:nvSpPr>
          <p:cNvPr id="16" name="Прямоугольник 6">
            <a:extLst>
              <a:ext uri="{FF2B5EF4-FFF2-40B4-BE49-F238E27FC236}">
                <a16:creationId xmlns:a16="http://schemas.microsoft.com/office/drawing/2014/main" id="{9393A2E0-8998-45C3-B646-651632A9D5F5}"/>
              </a:ext>
            </a:extLst>
          </p:cNvPr>
          <p:cNvSpPr/>
          <p:nvPr/>
        </p:nvSpPr>
        <p:spPr>
          <a:xfrm>
            <a:off x="6776338" y="3963348"/>
            <a:ext cx="543091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</a:pPr>
            <a:r>
              <a:rPr lang="uk-UA" sz="2600" dirty="0" err="1">
                <a:latin typeface="+mj-lt"/>
              </a:rPr>
              <a:t>Необхідніть</a:t>
            </a:r>
            <a:r>
              <a:rPr lang="uk-UA" sz="2600" dirty="0">
                <a:latin typeface="+mj-lt"/>
              </a:rPr>
              <a:t> наявності власного сервера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uk-UA" sz="2600" dirty="0">
                <a:latin typeface="+mj-lt"/>
              </a:rPr>
              <a:t>Складність встановлення на сервер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uk-UA" sz="2600" dirty="0">
                <a:latin typeface="+mj-lt"/>
              </a:rPr>
              <a:t>«Плюси»: необмежена кількість учасників, простота використання</a:t>
            </a:r>
            <a:endParaRPr lang="ru-UA" sz="2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31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D98B1B37-54D4-4C0E-9EEB-63B12C2C8FEE}"/>
              </a:ext>
            </a:extLst>
          </p:cNvPr>
          <p:cNvSpPr/>
          <p:nvPr/>
        </p:nvSpPr>
        <p:spPr>
          <a:xfrm>
            <a:off x="-12964" y="3007646"/>
            <a:ext cx="3991708" cy="25321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A262F-F32F-4E4C-9F16-513CEB674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340" y="877581"/>
            <a:ext cx="4088870" cy="1325563"/>
          </a:xfrm>
        </p:spPr>
        <p:txBody>
          <a:bodyPr>
            <a:noAutofit/>
          </a:bodyPr>
          <a:lstStyle/>
          <a:p>
            <a:pPr algn="ctr"/>
            <a:r>
              <a:rPr lang="ru-RU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Використання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систем </a:t>
            </a:r>
            <a:r>
              <a:rPr lang="ru-RU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відеозв’язку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дистанційному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навчанні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4E89E8A-1387-48C4-9E81-902ECBEFBF01}"/>
              </a:ext>
            </a:extLst>
          </p:cNvPr>
          <p:cNvSpPr/>
          <p:nvPr/>
        </p:nvSpPr>
        <p:spPr>
          <a:xfrm>
            <a:off x="9457677" y="53471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uk-UA" dirty="0"/>
            </a:br>
            <a:endParaRPr lang="ru-UA" dirty="0"/>
          </a:p>
        </p:txBody>
      </p:sp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id="{36EA8C31-496A-4205-B34B-05A22C5C6D4E}"/>
              </a:ext>
            </a:extLst>
          </p:cNvPr>
          <p:cNvSpPr/>
          <p:nvPr/>
        </p:nvSpPr>
        <p:spPr>
          <a:xfrm>
            <a:off x="4237159" y="357127"/>
            <a:ext cx="72543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277AFC"/>
                </a:solidFill>
                <a:latin typeface="+mj-lt"/>
              </a:rPr>
              <a:t>Можливості: </a:t>
            </a:r>
            <a:br>
              <a:rPr lang="uk-UA" sz="2400" b="1" dirty="0">
                <a:solidFill>
                  <a:srgbClr val="042586"/>
                </a:solidFill>
                <a:latin typeface="+mj-lt"/>
              </a:rPr>
            </a:br>
            <a:r>
              <a:rPr lang="uk-UA" sz="2400" dirty="0"/>
              <a:t>- онлайн </a:t>
            </a:r>
            <a:r>
              <a:rPr lang="uk-UA" sz="2400" dirty="0" err="1"/>
              <a:t>відеоз</a:t>
            </a:r>
            <a:r>
              <a:rPr lang="en-US" sz="2400" dirty="0"/>
              <a:t>’</a:t>
            </a:r>
            <a:r>
              <a:rPr lang="uk-UA" sz="2400" dirty="0"/>
              <a:t>єднання з 100 учасниками;</a:t>
            </a:r>
          </a:p>
          <a:p>
            <a:r>
              <a:rPr lang="uk-UA" sz="2400" dirty="0"/>
              <a:t>- час одного </a:t>
            </a:r>
            <a:r>
              <a:rPr lang="uk-UA" sz="2400" dirty="0" err="1"/>
              <a:t>відеоз</a:t>
            </a:r>
            <a:r>
              <a:rPr lang="en-US" sz="2400" dirty="0"/>
              <a:t>’</a:t>
            </a:r>
            <a:r>
              <a:rPr lang="uk-UA" sz="2400" dirty="0"/>
              <a:t>єднання до 40 хвилин;</a:t>
            </a:r>
          </a:p>
          <a:p>
            <a:r>
              <a:rPr lang="uk-UA" sz="2400" dirty="0"/>
              <a:t>- записувати відео онлайн-зустрічі у файл;</a:t>
            </a:r>
          </a:p>
          <a:p>
            <a:r>
              <a:rPr lang="ru-RU" sz="2400" dirty="0"/>
              <a:t>- </a:t>
            </a:r>
            <a:r>
              <a:rPr lang="ru-RU" sz="2400" dirty="0" err="1"/>
              <a:t>демонстрація</a:t>
            </a:r>
            <a:r>
              <a:rPr lang="ru-RU" sz="2400" dirty="0"/>
              <a:t> </a:t>
            </a:r>
            <a:r>
              <a:rPr lang="ru-RU" sz="2400" dirty="0" err="1"/>
              <a:t>екрану</a:t>
            </a:r>
            <a:r>
              <a:rPr lang="ru-RU" sz="2400" dirty="0"/>
              <a:t> комп</a:t>
            </a:r>
            <a:r>
              <a:rPr lang="en-US" sz="2400" dirty="0"/>
              <a:t>’</a:t>
            </a:r>
            <a:r>
              <a:rPr lang="uk-UA" sz="2400" dirty="0" err="1"/>
              <a:t>ютера</a:t>
            </a:r>
            <a:endParaRPr lang="uk-UA" sz="2400" dirty="0"/>
          </a:p>
        </p:txBody>
      </p:sp>
      <p:pic>
        <p:nvPicPr>
          <p:cNvPr id="2050" name="Picture 2" descr="dvh1deh6tagwk.cloudfront.net/finder-au/wp-uploa...">
            <a:extLst>
              <a:ext uri="{FF2B5EF4-FFF2-40B4-BE49-F238E27FC236}">
                <a16:creationId xmlns:a16="http://schemas.microsoft.com/office/drawing/2014/main" id="{6FDD41CE-72A4-47A4-8867-4EEA82AEA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93" y="3121946"/>
            <a:ext cx="2119680" cy="211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'єкт 4">
            <a:extLst>
              <a:ext uri="{FF2B5EF4-FFF2-40B4-BE49-F238E27FC236}">
                <a16:creationId xmlns:a16="http://schemas.microsoft.com/office/drawing/2014/main" id="{CC8F252A-A181-48D3-AA56-E3084CFA5F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5275207"/>
              </p:ext>
            </p:extLst>
          </p:nvPr>
        </p:nvGraphicFramePr>
        <p:xfrm>
          <a:off x="4581284" y="2391216"/>
          <a:ext cx="6760223" cy="4341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r:id="rId4" imgW="16304760" imgH="10476000" progId="">
                  <p:embed/>
                </p:oleObj>
              </mc:Choice>
              <mc:Fallback>
                <p:oleObj r:id="rId4" imgW="16304760" imgH="104760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81284" y="2391216"/>
                        <a:ext cx="6760223" cy="4341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4244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D98B1B37-54D4-4C0E-9EEB-63B12C2C8FEE}"/>
              </a:ext>
            </a:extLst>
          </p:cNvPr>
          <p:cNvSpPr/>
          <p:nvPr/>
        </p:nvSpPr>
        <p:spPr>
          <a:xfrm>
            <a:off x="-12964" y="3007646"/>
            <a:ext cx="3991708" cy="25321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A262F-F32F-4E4C-9F16-513CEB674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340" y="877581"/>
            <a:ext cx="4088870" cy="1325563"/>
          </a:xfrm>
        </p:spPr>
        <p:txBody>
          <a:bodyPr>
            <a:noAutofit/>
          </a:bodyPr>
          <a:lstStyle/>
          <a:p>
            <a:pPr algn="ctr"/>
            <a:r>
              <a:rPr lang="ru-RU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Використання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систем </a:t>
            </a:r>
            <a:r>
              <a:rPr lang="ru-RU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відеозв’язку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дистанційному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навчанні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4E89E8A-1387-48C4-9E81-902ECBEFBF01}"/>
              </a:ext>
            </a:extLst>
          </p:cNvPr>
          <p:cNvSpPr/>
          <p:nvPr/>
        </p:nvSpPr>
        <p:spPr>
          <a:xfrm>
            <a:off x="9457677" y="53471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uk-UA" dirty="0"/>
            </a:br>
            <a:endParaRPr lang="ru-UA" dirty="0"/>
          </a:p>
        </p:txBody>
      </p:sp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id="{36EA8C31-496A-4205-B34B-05A22C5C6D4E}"/>
              </a:ext>
            </a:extLst>
          </p:cNvPr>
          <p:cNvSpPr/>
          <p:nvPr/>
        </p:nvSpPr>
        <p:spPr>
          <a:xfrm>
            <a:off x="4237159" y="357127"/>
            <a:ext cx="72543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277AFC"/>
                </a:solidFill>
                <a:latin typeface="+mj-lt"/>
              </a:rPr>
              <a:t>Можливості: </a:t>
            </a:r>
            <a:br>
              <a:rPr lang="uk-UA" sz="2400" b="1" dirty="0">
                <a:solidFill>
                  <a:srgbClr val="042586"/>
                </a:solidFill>
                <a:latin typeface="+mj-lt"/>
              </a:rPr>
            </a:br>
            <a:r>
              <a:rPr lang="uk-UA" sz="2400" dirty="0"/>
              <a:t>- онлайн </a:t>
            </a:r>
            <a:r>
              <a:rPr lang="uk-UA" sz="2400" dirty="0" err="1"/>
              <a:t>відеоз</a:t>
            </a:r>
            <a:r>
              <a:rPr lang="en-US" sz="2400" dirty="0"/>
              <a:t>’</a:t>
            </a:r>
            <a:r>
              <a:rPr lang="uk-UA" sz="2400" dirty="0"/>
              <a:t>єднання з 100 учасниками;</a:t>
            </a:r>
          </a:p>
          <a:p>
            <a:r>
              <a:rPr lang="uk-UA" sz="2400" dirty="0"/>
              <a:t>- час одного </a:t>
            </a:r>
            <a:r>
              <a:rPr lang="uk-UA" sz="2400" dirty="0" err="1"/>
              <a:t>відеоз</a:t>
            </a:r>
            <a:r>
              <a:rPr lang="en-US" sz="2400" dirty="0"/>
              <a:t>’</a:t>
            </a:r>
            <a:r>
              <a:rPr lang="uk-UA" sz="2400" dirty="0"/>
              <a:t>єднання до 40 хвилин;</a:t>
            </a:r>
          </a:p>
          <a:p>
            <a:r>
              <a:rPr lang="uk-UA" sz="2400" dirty="0"/>
              <a:t>- записувати відео онлайн-зустрічі у файл;</a:t>
            </a:r>
          </a:p>
          <a:p>
            <a:r>
              <a:rPr lang="ru-RU" sz="2400" dirty="0"/>
              <a:t>- </a:t>
            </a:r>
            <a:r>
              <a:rPr lang="ru-RU" sz="2400" dirty="0" err="1"/>
              <a:t>демонстрація</a:t>
            </a:r>
            <a:r>
              <a:rPr lang="ru-RU" sz="2400" dirty="0"/>
              <a:t> </a:t>
            </a:r>
            <a:r>
              <a:rPr lang="ru-RU" sz="2400" dirty="0" err="1"/>
              <a:t>екрану</a:t>
            </a:r>
            <a:r>
              <a:rPr lang="ru-RU" sz="2400" dirty="0"/>
              <a:t> комп</a:t>
            </a:r>
            <a:r>
              <a:rPr lang="en-US" sz="2400" dirty="0"/>
              <a:t>’</a:t>
            </a:r>
            <a:r>
              <a:rPr lang="uk-UA" sz="2400" dirty="0" err="1"/>
              <a:t>ютера</a:t>
            </a:r>
            <a:endParaRPr lang="uk-UA" sz="2400" dirty="0"/>
          </a:p>
        </p:txBody>
      </p:sp>
      <p:pic>
        <p:nvPicPr>
          <p:cNvPr id="2050" name="Picture 2" descr="dvh1deh6tagwk.cloudfront.net/finder-au/wp-uploa...">
            <a:extLst>
              <a:ext uri="{FF2B5EF4-FFF2-40B4-BE49-F238E27FC236}">
                <a16:creationId xmlns:a16="http://schemas.microsoft.com/office/drawing/2014/main" id="{6FDD41CE-72A4-47A4-8867-4EEA82AEA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93" y="3121946"/>
            <a:ext cx="2119680" cy="211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'єкт 5">
            <a:extLst>
              <a:ext uri="{FF2B5EF4-FFF2-40B4-BE49-F238E27FC236}">
                <a16:creationId xmlns:a16="http://schemas.microsoft.com/office/drawing/2014/main" id="{A387474B-C080-4B1F-B246-D7D40E613F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5867236"/>
              </p:ext>
            </p:extLst>
          </p:nvPr>
        </p:nvGraphicFramePr>
        <p:xfrm>
          <a:off x="4380853" y="2334219"/>
          <a:ext cx="7554070" cy="4166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r:id="rId4" imgW="14819040" imgH="8177760" progId="">
                  <p:embed/>
                </p:oleObj>
              </mc:Choice>
              <mc:Fallback>
                <p:oleObj r:id="rId4" imgW="14819040" imgH="81777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80853" y="2334219"/>
                        <a:ext cx="7554070" cy="41666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7477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415" y="4513385"/>
            <a:ext cx="280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education@ztu.edu.ua</a:t>
            </a:r>
          </a:p>
        </p:txBody>
      </p:sp>
    </p:spTree>
    <p:extLst>
      <p:ext uri="{BB962C8B-B14F-4D97-AF65-F5344CB8AC3E}">
        <p14:creationId xmlns:p14="http://schemas.microsoft.com/office/powerpoint/2010/main" val="4113130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A262F-F32F-4E4C-9F16-513CEB674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Освітній портал для закладів загальної середньої освіти</a:t>
            </a:r>
            <a:endParaRPr lang="ru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4E89E8A-1387-48C4-9E81-902ECBEFBF01}"/>
              </a:ext>
            </a:extLst>
          </p:cNvPr>
          <p:cNvSpPr/>
          <p:nvPr/>
        </p:nvSpPr>
        <p:spPr>
          <a:xfrm>
            <a:off x="9457677" y="53471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uk-UA" dirty="0"/>
            </a:br>
            <a:endParaRPr lang="ru-UA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27C1C45-6C93-4994-95E1-E83655CE1D97}"/>
              </a:ext>
            </a:extLst>
          </p:cNvPr>
          <p:cNvSpPr/>
          <p:nvPr/>
        </p:nvSpPr>
        <p:spPr>
          <a:xfrm>
            <a:off x="4145318" y="230002"/>
            <a:ext cx="77729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42586"/>
                </a:solidFill>
                <a:latin typeface="+mj-lt"/>
              </a:rPr>
              <a:t>Освітній портал для закладів загальної середньої освіти</a:t>
            </a:r>
            <a:endParaRPr lang="ru-UA" sz="2800" dirty="0">
              <a:solidFill>
                <a:srgbClr val="042586"/>
              </a:solidFill>
              <a:latin typeface="+mj-lt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E8D7793-4E0D-4740-A055-86A30596CCB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1504" y="3383373"/>
            <a:ext cx="2119496" cy="1827902"/>
          </a:xfrm>
          <a:prstGeom prst="rect">
            <a:avLst/>
          </a:prstGeom>
        </p:spPr>
      </p:pic>
      <p:sp>
        <p:nvSpPr>
          <p:cNvPr id="8" name="Прямоугольник 6">
            <a:extLst>
              <a:ext uri="{FF2B5EF4-FFF2-40B4-BE49-F238E27FC236}">
                <a16:creationId xmlns:a16="http://schemas.microsoft.com/office/drawing/2014/main" id="{4B185C05-F9F5-43C7-BA5C-3797866C9EDB}"/>
              </a:ext>
            </a:extLst>
          </p:cNvPr>
          <p:cNvSpPr/>
          <p:nvPr/>
        </p:nvSpPr>
        <p:spPr>
          <a:xfrm>
            <a:off x="4253970" y="5596359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42586"/>
                </a:solidFill>
                <a:latin typeface="+mj-lt"/>
              </a:rPr>
              <a:t>Адреса: </a:t>
            </a:r>
            <a:r>
              <a:rPr lang="en-US" sz="2400">
                <a:hlinkClick r:id="rId4"/>
              </a:rPr>
              <a:t>https://</a:t>
            </a:r>
            <a:r>
              <a:rPr lang="en-US" sz="2400" dirty="0">
                <a:hlinkClick r:id="rId4"/>
              </a:rPr>
              <a:t>education.ztu.edu.ua/</a:t>
            </a:r>
            <a:r>
              <a:rPr lang="en-US" sz="2400" dirty="0"/>
              <a:t> </a:t>
            </a:r>
            <a:endParaRPr lang="ru-UA" sz="2400" b="1" dirty="0">
              <a:latin typeface="+mj-lt"/>
            </a:endParaRPr>
          </a:p>
        </p:txBody>
      </p:sp>
      <p:sp>
        <p:nvSpPr>
          <p:cNvPr id="10" name="Прямоугольник 6">
            <a:extLst>
              <a:ext uri="{FF2B5EF4-FFF2-40B4-BE49-F238E27FC236}">
                <a16:creationId xmlns:a16="http://schemas.microsoft.com/office/drawing/2014/main" id="{A6A3EBF3-0AF2-4640-B24B-6E2C9F78B4FA}"/>
              </a:ext>
            </a:extLst>
          </p:cNvPr>
          <p:cNvSpPr/>
          <p:nvPr/>
        </p:nvSpPr>
        <p:spPr>
          <a:xfrm>
            <a:off x="4253970" y="4244420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42586"/>
                </a:solidFill>
                <a:latin typeface="+mj-lt"/>
              </a:rPr>
              <a:t>Реєстрація на підключення: </a:t>
            </a:r>
            <a:r>
              <a:rPr lang="en-US" sz="2400" dirty="0">
                <a:hlinkClick r:id="rId5"/>
              </a:rPr>
              <a:t>https://bit.ly/3duqfcK</a:t>
            </a:r>
            <a:r>
              <a:rPr lang="en-US" sz="2400" dirty="0"/>
              <a:t> </a:t>
            </a:r>
            <a:endParaRPr lang="ru-UA" sz="2400" b="1" dirty="0">
              <a:latin typeface="+mj-lt"/>
            </a:endParaRPr>
          </a:p>
        </p:txBody>
      </p:sp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id="{36EA8C31-496A-4205-B34B-05A22C5C6D4E}"/>
              </a:ext>
            </a:extLst>
          </p:cNvPr>
          <p:cNvSpPr/>
          <p:nvPr/>
        </p:nvSpPr>
        <p:spPr>
          <a:xfrm>
            <a:off x="4253970" y="1446554"/>
            <a:ext cx="77729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42586"/>
                </a:solidFill>
                <a:latin typeface="+mj-lt"/>
              </a:rPr>
              <a:t>Призначення: </a:t>
            </a:r>
            <a:r>
              <a:rPr lang="uk-UA" sz="2400" dirty="0"/>
              <a:t>розміщення на </a:t>
            </a:r>
            <a:r>
              <a:rPr lang="uk-UA" sz="2400" dirty="0" err="1"/>
              <a:t>вебпорталі</a:t>
            </a:r>
            <a:r>
              <a:rPr lang="uk-UA" sz="2400" dirty="0"/>
              <a:t> навчальних матеріалів для кожного класу і предмету та забезпечення можливості доступу до них з будь-якого пристрою через Інтернет </a:t>
            </a:r>
            <a:endParaRPr lang="ru-UA" sz="2400" b="1" dirty="0">
              <a:latin typeface="+mj-lt"/>
            </a:endParaRPr>
          </a:p>
        </p:txBody>
      </p:sp>
      <p:sp>
        <p:nvSpPr>
          <p:cNvPr id="12" name="Прямоугольник 6">
            <a:extLst>
              <a:ext uri="{FF2B5EF4-FFF2-40B4-BE49-F238E27FC236}">
                <a16:creationId xmlns:a16="http://schemas.microsoft.com/office/drawing/2014/main" id="{29039B58-CBF3-47D9-8055-7FB8561E9257}"/>
              </a:ext>
            </a:extLst>
          </p:cNvPr>
          <p:cNvSpPr/>
          <p:nvPr/>
        </p:nvSpPr>
        <p:spPr>
          <a:xfrm>
            <a:off x="4253970" y="3404560"/>
            <a:ext cx="7772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42586"/>
                </a:solidFill>
                <a:latin typeface="+mj-lt"/>
              </a:rPr>
              <a:t>Технічна платформа: </a:t>
            </a:r>
            <a:r>
              <a:rPr lang="en-US" sz="2400" dirty="0"/>
              <a:t>Moodle</a:t>
            </a:r>
            <a:endParaRPr lang="ru-UA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4041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A262F-F32F-4E4C-9F16-513CEB674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Освітній портал для закладів загальної середньої освіти</a:t>
            </a:r>
            <a:endParaRPr lang="ru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4E89E8A-1387-48C4-9E81-902ECBEFBF01}"/>
              </a:ext>
            </a:extLst>
          </p:cNvPr>
          <p:cNvSpPr/>
          <p:nvPr/>
        </p:nvSpPr>
        <p:spPr>
          <a:xfrm>
            <a:off x="9457677" y="53471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uk-UA" dirty="0"/>
            </a:br>
            <a:endParaRPr lang="ru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317" y="338137"/>
            <a:ext cx="8151158" cy="590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17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A262F-F32F-4E4C-9F16-513CEB674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Освітній портал для закладів загальної середньої освіти</a:t>
            </a:r>
            <a:endParaRPr lang="ru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4E89E8A-1387-48C4-9E81-902ECBEFBF01}"/>
              </a:ext>
            </a:extLst>
          </p:cNvPr>
          <p:cNvSpPr/>
          <p:nvPr/>
        </p:nvSpPr>
        <p:spPr>
          <a:xfrm>
            <a:off x="9457677" y="53471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uk-UA" dirty="0"/>
            </a:br>
            <a:endParaRPr lang="ru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412" y="295275"/>
            <a:ext cx="8020388" cy="591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75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A262F-F32F-4E4C-9F16-513CEB674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Освітній портал для закладів загальної середньої освіти</a:t>
            </a:r>
            <a:endParaRPr lang="ru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4E89E8A-1387-48C4-9E81-902ECBEFBF01}"/>
              </a:ext>
            </a:extLst>
          </p:cNvPr>
          <p:cNvSpPr/>
          <p:nvPr/>
        </p:nvSpPr>
        <p:spPr>
          <a:xfrm>
            <a:off x="9457677" y="53471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uk-UA" dirty="0"/>
            </a:br>
            <a:endParaRPr lang="ru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550" y="52387"/>
            <a:ext cx="816292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8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A262F-F32F-4E4C-9F16-513CEB674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Освітній портал для закладів загальної середньої освіти</a:t>
            </a:r>
            <a:endParaRPr lang="ru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4E89E8A-1387-48C4-9E81-902ECBEFBF01}"/>
              </a:ext>
            </a:extLst>
          </p:cNvPr>
          <p:cNvSpPr/>
          <p:nvPr/>
        </p:nvSpPr>
        <p:spPr>
          <a:xfrm>
            <a:off x="9457677" y="53471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uk-UA" dirty="0"/>
            </a:br>
            <a:endParaRPr lang="ru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0" y="30813"/>
            <a:ext cx="7620000" cy="685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97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A262F-F32F-4E4C-9F16-513CEB674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Освітній портал для закладів загальної середньої освіти</a:t>
            </a:r>
            <a:endParaRPr lang="ru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4E89E8A-1387-48C4-9E81-902ECBEFBF01}"/>
              </a:ext>
            </a:extLst>
          </p:cNvPr>
          <p:cNvSpPr/>
          <p:nvPr/>
        </p:nvSpPr>
        <p:spPr>
          <a:xfrm>
            <a:off x="9457677" y="53471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uk-UA" dirty="0"/>
            </a:br>
            <a:endParaRPr lang="ru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887" y="8144"/>
            <a:ext cx="8062913" cy="620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27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A262F-F32F-4E4C-9F16-513CEB674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Освітній портал для закладів загальної середньої освіти</a:t>
            </a:r>
            <a:endParaRPr lang="ru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4E89E8A-1387-48C4-9E81-902ECBEFBF01}"/>
              </a:ext>
            </a:extLst>
          </p:cNvPr>
          <p:cNvSpPr/>
          <p:nvPr/>
        </p:nvSpPr>
        <p:spPr>
          <a:xfrm>
            <a:off x="9457677" y="53471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uk-UA" dirty="0"/>
            </a:br>
            <a:endParaRPr lang="ru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7666"/>
          <a:stretch/>
        </p:blipFill>
        <p:spPr>
          <a:xfrm>
            <a:off x="4014787" y="11764"/>
            <a:ext cx="8034338" cy="670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664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1012</TotalTime>
  <Words>727</Words>
  <Application>Microsoft Office PowerPoint</Application>
  <PresentationFormat>Широкий екран</PresentationFormat>
  <Paragraphs>142</Paragraphs>
  <Slides>29</Slides>
  <Notes>0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0</vt:i4>
      </vt:variant>
      <vt:variant>
        <vt:lpstr>Заголовки слайдів</vt:lpstr>
      </vt:variant>
      <vt:variant>
        <vt:i4>29</vt:i4>
      </vt:variant>
    </vt:vector>
  </HeadingPairs>
  <TitlesOfParts>
    <vt:vector size="32" baseType="lpstr">
      <vt:lpstr>Montserrat</vt:lpstr>
      <vt:lpstr>Arial</vt:lpstr>
      <vt:lpstr>Тема Office</vt:lpstr>
      <vt:lpstr>Презентація PowerPoint</vt:lpstr>
      <vt:lpstr>Освітній портал для закладів загальної середньої освіти</vt:lpstr>
      <vt:lpstr>Освітній портал для закладів загальної середньої освіти</vt:lpstr>
      <vt:lpstr>Освітній портал для закладів загальної середньої освіти</vt:lpstr>
      <vt:lpstr>Освітній портал для закладів загальної середньої освіти</vt:lpstr>
      <vt:lpstr>Освітній портал для закладів загальної середньої освіти</vt:lpstr>
      <vt:lpstr>Освітній портал для закладів загальної середньої освіти</vt:lpstr>
      <vt:lpstr>Освітній портал для закладів загальної середньої освіти</vt:lpstr>
      <vt:lpstr>Освітній портал для закладів загальної середньої освіти</vt:lpstr>
      <vt:lpstr>Освітній портал для закладів загальної середньої освіти</vt:lpstr>
      <vt:lpstr>Освітній портал для закладів загальної середньої освіти</vt:lpstr>
      <vt:lpstr>Онлайн курс «Хмарні технології у дистанційному навчанні в умовах карантину»</vt:lpstr>
      <vt:lpstr>Онлайн курс «Хмарні технології у дистанційному навчанні в умовах карантину»</vt:lpstr>
      <vt:lpstr>Онлайн курс «Хмарні технології у дистанційному навчанні в умовах карантину»</vt:lpstr>
      <vt:lpstr>Всеукраїнська олімпіада  з математики  для абітурієнтів </vt:lpstr>
      <vt:lpstr>Всеукраїнська олімпіада з математики  для абітурієнтів </vt:lpstr>
      <vt:lpstr>Презентація PowerPoint</vt:lpstr>
      <vt:lpstr>Всеукраїнська ініціатива  Cisco IoT Step  by Step - 2020  з Житомирською політехнікою</vt:lpstr>
      <vt:lpstr>Всеукраїнська ініціатива  Cisco IoT Step  by Step - 2020  з Житомирською політехнікою</vt:lpstr>
      <vt:lpstr>Всеукраїнська ініціатива  Cisco IoT Step  by Step - 2020  з Житомирською політехнікою</vt:lpstr>
      <vt:lpstr>Презентація PowerPoint</vt:lpstr>
      <vt:lpstr>Використання систем відеозв’язку в дистанційному навчанні </vt:lpstr>
      <vt:lpstr>Використання систем відеозв’язку в дистанційному навчанні </vt:lpstr>
      <vt:lpstr>Використання систем відеозв’язку в дистанційному навчанні </vt:lpstr>
      <vt:lpstr>Використання систем відеозв’язку в дистанційному навчанні </vt:lpstr>
      <vt:lpstr>Використання систем відеозв’язку в дистанційному навчанні </vt:lpstr>
      <vt:lpstr>Використання систем відеозв’язку в дистанційному навчанні </vt:lpstr>
      <vt:lpstr>Використання систем відеозв’язку в дистанційному навчанні 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 Любченко</dc:creator>
  <cp:lastModifiedBy>Andrey Morozov</cp:lastModifiedBy>
  <cp:revision>186</cp:revision>
  <dcterms:created xsi:type="dcterms:W3CDTF">2020-01-20T12:18:04Z</dcterms:created>
  <dcterms:modified xsi:type="dcterms:W3CDTF">2020-04-01T22:55:05Z</dcterms:modified>
</cp:coreProperties>
</file>