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93" r:id="rId12"/>
    <p:sldId id="287" r:id="rId13"/>
    <p:sldId id="259" r:id="rId14"/>
    <p:sldId id="286" r:id="rId15"/>
    <p:sldId id="268" r:id="rId16"/>
    <p:sldId id="285" r:id="rId17"/>
    <p:sldId id="288" r:id="rId18"/>
    <p:sldId id="289" r:id="rId19"/>
    <p:sldId id="290" r:id="rId20"/>
    <p:sldId id="291" r:id="rId21"/>
    <p:sldId id="292" r:id="rId22"/>
  </p:sldIdLst>
  <p:sldSz cx="12192000" cy="6858000"/>
  <p:notesSz cx="6858000" cy="9144000"/>
  <p:embeddedFontLst>
    <p:embeddedFont>
      <p:font typeface="Montserrat" panose="020B0604020202020204" charset="-52"/>
      <p:regular r:id="rId23"/>
      <p:bold r:id="rId24"/>
      <p:italic r:id="rId25"/>
      <p:boldItalic r:id="rId26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586"/>
    <a:srgbClr val="4059A3"/>
    <a:srgbClr val="2845A1"/>
    <a:srgbClr val="1EAF0A"/>
    <a:srgbClr val="254F83"/>
    <a:srgbClr val="F07200"/>
    <a:srgbClr val="E12D0F"/>
    <a:srgbClr val="1F3E9B"/>
    <a:srgbClr val="2F4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F14DF-899E-432B-8C1C-DC885F6B0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067"/>
            <a:ext cx="9144000" cy="2387600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99286-9519-4A3E-AC7F-48EC1BE3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5E612-6278-40E6-8841-BEE416ED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30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421A4-ED91-4EC1-AEEE-E19EF2A2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3999"/>
            <a:ext cx="584724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06D3C-BC5F-4795-8689-B227CBEA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3724"/>
            <a:ext cx="5847246" cy="121498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2E5D62-48C1-48A6-86C1-3AAF004B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4A3FE-69FB-4975-867B-B3F5DE44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568FF21-04AE-4B66-8FAF-949649742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1014413"/>
            <a:ext cx="4968875" cy="4124325"/>
          </a:xfrm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9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421A4-ED91-4EC1-AEEE-E19EF2A2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3999"/>
            <a:ext cx="584724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06D3C-BC5F-4795-8689-B227CBEA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3724"/>
            <a:ext cx="5847246" cy="121498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2E5D62-48C1-48A6-86C1-3AAF004B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4A3FE-69FB-4975-867B-B3F5DE44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568FF21-04AE-4B66-8FAF-949649742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1014413"/>
            <a:ext cx="4968875" cy="4124325"/>
          </a:xfrm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02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421A4-ED91-4EC1-AEEE-E19EF2A2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3999"/>
            <a:ext cx="584724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06D3C-BC5F-4795-8689-B227CBEA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3724"/>
            <a:ext cx="5847246" cy="121498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2E5D62-48C1-48A6-86C1-3AAF004B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4A3FE-69FB-4975-867B-B3F5DE44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568FF21-04AE-4B66-8FAF-949649742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1014413"/>
            <a:ext cx="4968875" cy="4124325"/>
          </a:xfrm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556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DB25D-E438-46A7-A804-FB59189B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B3BB5-C581-4870-BDCD-ED74B6B4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57E68-C58E-435E-8086-2904FE66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8EF33-4923-4C32-BF6B-E4896C8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158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DB25D-E438-46A7-A804-FB59189B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B3BB5-C581-4870-BDCD-ED74B6B4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57E68-C58E-435E-8086-2904FE66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8EF33-4923-4C32-BF6B-E4896C8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3501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DB25D-E438-46A7-A804-FB59189B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B3BB5-C581-4870-BDCD-ED74B6B4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57E68-C58E-435E-8086-2904FE66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8EF33-4923-4C32-BF6B-E4896C8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083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DB25D-E438-46A7-A804-FB59189B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B3BB5-C581-4870-BDCD-ED74B6B4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57E68-C58E-435E-8086-2904FE66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8EF33-4923-4C32-BF6B-E4896C8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725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8CEEB-3D83-491F-8BA8-BACBB27B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8" y="1756603"/>
            <a:ext cx="6989385" cy="289491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27C83-E56A-42BF-88C4-D93807B5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A98860-ECEB-4050-A834-6032D18A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5EB763CA-060A-4845-8D0B-9461CAA98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69288" y="467138"/>
            <a:ext cx="3797300" cy="5705061"/>
          </a:xfrm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548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8CEEB-3D83-491F-8BA8-BACBB27B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8" y="1756603"/>
            <a:ext cx="6989385" cy="289491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27C83-E56A-42BF-88C4-D93807B5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A98860-ECEB-4050-A834-6032D18A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5EB763CA-060A-4845-8D0B-9461CAA98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69288" y="467138"/>
            <a:ext cx="3797300" cy="5705061"/>
          </a:xfrm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3238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8CEEB-3D83-491F-8BA8-BACBB27B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8" y="1756603"/>
            <a:ext cx="6989385" cy="289491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27C83-E56A-42BF-88C4-D93807B5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A98860-ECEB-4050-A834-6032D18A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5EB763CA-060A-4845-8D0B-9461CAA98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69288" y="467138"/>
            <a:ext cx="3797300" cy="5705061"/>
          </a:xfrm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679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F14DF-899E-432B-8C1C-DC885F6B0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067"/>
            <a:ext cx="9144000" cy="2387600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99286-9519-4A3E-AC7F-48EC1BE3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5E612-6278-40E6-8841-BEE416ED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2568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8CEEB-3D83-491F-8BA8-BACBB27B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8" y="1756603"/>
            <a:ext cx="6989385" cy="289491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27C83-E56A-42BF-88C4-D93807B5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A98860-ECEB-4050-A834-6032D18A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5EB763CA-060A-4845-8D0B-9461CAA98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69288" y="467138"/>
            <a:ext cx="3797300" cy="5705061"/>
          </a:xfrm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8406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8CEEB-3D83-491F-8BA8-BACBB27B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91" y="1749287"/>
            <a:ext cx="6989385" cy="2719664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27C83-E56A-42BF-88C4-D93807B5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A98860-ECEB-4050-A834-6032D18A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57534-75B3-4653-821E-B60813F6EB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913" y="258763"/>
            <a:ext cx="3529012" cy="6300787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98046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8CEEB-3D83-491F-8BA8-BACBB27B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91" y="1749287"/>
            <a:ext cx="6989385" cy="2719664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27C83-E56A-42BF-88C4-D93807B5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A98860-ECEB-4050-A834-6032D18A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57534-75B3-4653-821E-B60813F6EB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913" y="258763"/>
            <a:ext cx="3529012" cy="6300787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34347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8CEEB-3D83-491F-8BA8-BACBB27B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91" y="1749287"/>
            <a:ext cx="6989385" cy="2719664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27C83-E56A-42BF-88C4-D93807B5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A98860-ECEB-4050-A834-6032D18A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57534-75B3-4653-821E-B60813F6EB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913" y="258763"/>
            <a:ext cx="3529012" cy="6300787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73490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8CEEB-3D83-491F-8BA8-BACBB27B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91" y="1749287"/>
            <a:ext cx="6989385" cy="2719664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27C83-E56A-42BF-88C4-D93807B5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A98860-ECEB-4050-A834-6032D18A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57534-75B3-4653-821E-B60813F6EB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913" y="258763"/>
            <a:ext cx="3529012" cy="6300787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38703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F31B9D-44BD-448F-9B7F-ABFBAD6BB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4" y="6043519"/>
            <a:ext cx="1955298" cy="59096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600F34D-6B06-43FA-AEC5-688B4B1B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63" y="292308"/>
            <a:ext cx="11437228" cy="1175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66B5DE0-9CE5-49D0-B86E-0F8E6AD997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675" y="1560513"/>
            <a:ext cx="11437938" cy="441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7498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F31B9D-44BD-448F-9B7F-ABFBAD6BB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4" y="6043519"/>
            <a:ext cx="1955298" cy="5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67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DC8746-E277-4938-BF71-3B782D0E08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626165"/>
            <a:ext cx="3438939" cy="3438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5DFD1-809D-482D-A0AD-2D4B4ED80B71}"/>
              </a:ext>
            </a:extLst>
          </p:cNvPr>
          <p:cNvSpPr txBox="1"/>
          <p:nvPr userDrawn="1"/>
        </p:nvSpPr>
        <p:spPr>
          <a:xfrm>
            <a:off x="377687" y="4065104"/>
            <a:ext cx="299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ztu.edu.ua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663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F14DF-899E-432B-8C1C-DC885F6B0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067"/>
            <a:ext cx="9144000" cy="2387600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99286-9519-4A3E-AC7F-48EC1BE3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5E612-6278-40E6-8841-BEE416ED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445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F14DF-899E-432B-8C1C-DC885F6B0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067"/>
            <a:ext cx="9144000" cy="2387600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99286-9519-4A3E-AC7F-48EC1BE3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5E612-6278-40E6-8841-BEE416ED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302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F14DF-899E-432B-8C1C-DC885F6B0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197B3C-6518-498E-A775-2C86604AB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99286-9519-4A3E-AC7F-48EC1BE3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5E612-6278-40E6-8841-BEE416ED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12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F14DF-899E-432B-8C1C-DC885F6B0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197B3C-6518-498E-A775-2C86604AB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99286-9519-4A3E-AC7F-48EC1BE3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5E612-6278-40E6-8841-BEE416ED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8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F14DF-899E-432B-8C1C-DC885F6B0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197B3C-6518-498E-A775-2C86604AB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99286-9519-4A3E-AC7F-48EC1BE3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5E612-6278-40E6-8841-BEE416ED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406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F14DF-899E-432B-8C1C-DC885F6B0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197B3C-6518-498E-A775-2C86604AB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99286-9519-4A3E-AC7F-48EC1BE3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5E612-6278-40E6-8841-BEE416ED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528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421A4-ED91-4EC1-AEEE-E19EF2A2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3999"/>
            <a:ext cx="584724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06D3C-BC5F-4795-8689-B227CBEA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3724"/>
            <a:ext cx="5847246" cy="121498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2E5D62-48C1-48A6-86C1-3AAF004B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4A3FE-69FB-4975-867B-B3F5DE44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568FF21-04AE-4B66-8FAF-949649742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1014413"/>
            <a:ext cx="4968875" cy="4124325"/>
          </a:xfrm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562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A686A-AAB3-4BA5-BDB5-0A0792E3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1794"/>
            <a:ext cx="320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8626EF-688B-48E3-8F7C-EE407A546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3826" y="924339"/>
            <a:ext cx="7079974" cy="525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5AD0F-FDC5-43B0-892E-15EEA4F78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4F139F-E2DE-40BD-901E-64AC654FC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CB0-34EF-4B3E-9006-168A454FFFE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22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49" r:id="rId5"/>
    <p:sldLayoutId id="2147483660" r:id="rId6"/>
    <p:sldLayoutId id="2147483661" r:id="rId7"/>
    <p:sldLayoutId id="2147483662" r:id="rId8"/>
    <p:sldLayoutId id="2147483651" r:id="rId9"/>
    <p:sldLayoutId id="2147483666" r:id="rId10"/>
    <p:sldLayoutId id="2147483667" r:id="rId11"/>
    <p:sldLayoutId id="2147483668" r:id="rId12"/>
    <p:sldLayoutId id="2147483650" r:id="rId13"/>
    <p:sldLayoutId id="2147483663" r:id="rId14"/>
    <p:sldLayoutId id="2147483665" r:id="rId15"/>
    <p:sldLayoutId id="2147483664" r:id="rId16"/>
    <p:sldLayoutId id="2147483654" r:id="rId17"/>
    <p:sldLayoutId id="2147483669" r:id="rId18"/>
    <p:sldLayoutId id="2147483670" r:id="rId19"/>
    <p:sldLayoutId id="2147483671" r:id="rId20"/>
    <p:sldLayoutId id="2147483678" r:id="rId21"/>
    <p:sldLayoutId id="2147483679" r:id="rId22"/>
    <p:sldLayoutId id="2147483680" r:id="rId23"/>
    <p:sldLayoutId id="2147483681" r:id="rId24"/>
    <p:sldLayoutId id="2147483655" r:id="rId25"/>
    <p:sldLayoutId id="2147483672" r:id="rId26"/>
    <p:sldLayoutId id="214748367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ztu.edu.ua" TargetMode="External"/><Relationship Id="rId2" Type="http://schemas.openxmlformats.org/officeDocument/2006/relationships/hyperlink" Target="https://bit.ly/3duqfcK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bit.ly/3avC68R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neota.tet.vak@gmail.com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olimp.ztu.edu.ua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co/IoT_StepByStep202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facebook.com/andrii.yefimenko.10" TargetMode="External"/><Relationship Id="rId4" Type="http://schemas.openxmlformats.org/officeDocument/2006/relationships/hyperlink" Target="mailto:yefimenko.andrii@gmail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bit.ly/3duqfcK" TargetMode="External"/><Relationship Id="rId4" Type="http://schemas.openxmlformats.org/officeDocument/2006/relationships/hyperlink" Target="https://education.ztu.edu.u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D6EF10-BD87-4456-9590-E02293A74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69" y="5173635"/>
            <a:ext cx="9608731" cy="1702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94BC3F-2AF4-4389-A888-782FF4BE9006}"/>
              </a:ext>
            </a:extLst>
          </p:cNvPr>
          <p:cNvSpPr txBox="1"/>
          <p:nvPr/>
        </p:nvSpPr>
        <p:spPr>
          <a:xfrm>
            <a:off x="368301" y="565222"/>
            <a:ext cx="115188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Про </a:t>
            </a:r>
            <a:r>
              <a:rPr lang="ru-RU" sz="5400" b="1" dirty="0" err="1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особливості</a:t>
            </a:r>
            <a:r>
              <a:rPr lang="ru-RU" sz="5400" b="1" dirty="0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</a:t>
            </a:r>
            <a:r>
              <a:rPr lang="ru-RU" sz="5400" b="1" dirty="0" err="1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використання</a:t>
            </a:r>
            <a:r>
              <a:rPr lang="ru-RU" sz="5400" b="1" dirty="0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</a:t>
            </a:r>
            <a:r>
              <a:rPr lang="ru-RU" sz="5400" b="1" dirty="0" err="1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Інтернет</a:t>
            </a:r>
            <a:r>
              <a:rPr lang="ru-RU" sz="5400" b="1" dirty="0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</a:t>
            </a:r>
            <a:r>
              <a:rPr lang="ru-RU" sz="5400" b="1" dirty="0" err="1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ресурсів</a:t>
            </a:r>
            <a:r>
              <a:rPr lang="ru-RU" sz="5400" b="1" dirty="0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, платформ та </a:t>
            </a:r>
            <a:r>
              <a:rPr lang="ru-RU" sz="5400" b="1" dirty="0" err="1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сервісів</a:t>
            </a:r>
            <a:r>
              <a:rPr lang="ru-RU" sz="5400" b="1" dirty="0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для </a:t>
            </a:r>
            <a:r>
              <a:rPr lang="ru-RU" sz="5400" b="1" dirty="0" err="1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реалізації</a:t>
            </a:r>
            <a:r>
              <a:rPr lang="ru-RU" sz="5400" b="1" dirty="0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</a:t>
            </a:r>
            <a:r>
              <a:rPr lang="ru-RU" sz="5400" b="1" dirty="0" err="1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дистанційного</a:t>
            </a:r>
            <a:r>
              <a:rPr lang="ru-RU" sz="5400" b="1" dirty="0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</a:t>
            </a:r>
            <a:r>
              <a:rPr lang="ru-RU" sz="5400" b="1" dirty="0" err="1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навчання</a:t>
            </a:r>
            <a:r>
              <a:rPr lang="uk-UA" sz="5400" b="1" dirty="0">
                <a:solidFill>
                  <a:srgbClr val="2F4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63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A262F-F32F-4E4C-9F16-513CEB67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портал для закладів загальної середньої освіти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E89E8A-1387-48C4-9E81-902ECBEFBF01}"/>
              </a:ext>
            </a:extLst>
          </p:cNvPr>
          <p:cNvSpPr/>
          <p:nvPr/>
        </p:nvSpPr>
        <p:spPr>
          <a:xfrm>
            <a:off x="9457677" y="5347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87" y="42862"/>
            <a:ext cx="8076685" cy="53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A262F-F32F-4E4C-9F16-513CEB67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портал для закладів загальної середньої освіти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E89E8A-1387-48C4-9E81-902ECBEFBF01}"/>
              </a:ext>
            </a:extLst>
          </p:cNvPr>
          <p:cNvSpPr/>
          <p:nvPr/>
        </p:nvSpPr>
        <p:spPr>
          <a:xfrm>
            <a:off x="9457677" y="5347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1B3E5-DB28-4977-A42A-A30D5810C392}"/>
              </a:ext>
            </a:extLst>
          </p:cNvPr>
          <p:cNvSpPr txBox="1"/>
          <p:nvPr/>
        </p:nvSpPr>
        <p:spPr>
          <a:xfrm>
            <a:off x="4131952" y="270857"/>
            <a:ext cx="80600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uk-UA" sz="2400" b="1" dirty="0"/>
              <a:t>Етапи отримання доступу до </a:t>
            </a:r>
            <a:br>
              <a:rPr lang="uk-UA" sz="2400" b="1" dirty="0"/>
            </a:br>
            <a:r>
              <a:rPr lang="uk-UA" sz="2400" b="1" dirty="0"/>
              <a:t>Освітнього порталу</a:t>
            </a:r>
            <a:r>
              <a:rPr lang="ru-RU" sz="2400" b="1" dirty="0"/>
              <a:t>:</a:t>
            </a:r>
          </a:p>
          <a:p>
            <a:pPr>
              <a:spcBef>
                <a:spcPts val="2400"/>
              </a:spcBef>
            </a:pPr>
            <a:r>
              <a:rPr lang="ru-RU" sz="2400" b="1" dirty="0" err="1"/>
              <a:t>Етап</a:t>
            </a:r>
            <a:r>
              <a:rPr lang="ru-RU" sz="2400" b="1" dirty="0"/>
              <a:t> 1</a:t>
            </a:r>
            <a:r>
              <a:rPr lang="uk-UA" sz="2400" b="1" dirty="0"/>
              <a:t>: </a:t>
            </a:r>
            <a:r>
              <a:rPr lang="uk-UA" sz="2400" dirty="0"/>
              <a:t>Визначити відповідальну особу у закладі освіти і заповнити онлайн анкету на отримання доступу до Освітнього порталу</a:t>
            </a:r>
            <a:r>
              <a:rPr lang="ru-RU" sz="2400" dirty="0"/>
              <a:t>:</a:t>
            </a:r>
            <a:r>
              <a:rPr lang="en-US" sz="2400" dirty="0"/>
              <a:t> </a:t>
            </a:r>
            <a:r>
              <a:rPr lang="en-US" sz="2400" b="1" dirty="0">
                <a:hlinkClick r:id="rId2"/>
              </a:rPr>
              <a:t>https://bit.ly/3duqfcK</a:t>
            </a:r>
            <a:r>
              <a:rPr lang="en-US" sz="2400" b="1" dirty="0"/>
              <a:t> </a:t>
            </a:r>
            <a:endParaRPr lang="ru-RU" sz="2400" b="1" dirty="0"/>
          </a:p>
          <a:p>
            <a:pPr>
              <a:spcBef>
                <a:spcPts val="2400"/>
              </a:spcBef>
            </a:pPr>
            <a:r>
              <a:rPr lang="uk-UA" sz="2400" b="1" dirty="0"/>
              <a:t>Етап 2:</a:t>
            </a:r>
            <a:r>
              <a:rPr lang="uk-UA" sz="2400" dirty="0"/>
              <a:t> Відповідальній особі на електронну пошту надійдуть параметри доступу до Освітнього порталу та інструкція з користування.</a:t>
            </a:r>
          </a:p>
          <a:p>
            <a:pPr>
              <a:spcBef>
                <a:spcPts val="2400"/>
              </a:spcBef>
            </a:pPr>
            <a:r>
              <a:rPr lang="uk-UA" sz="2400" b="1" dirty="0"/>
              <a:t>Етап 3:</a:t>
            </a:r>
            <a:r>
              <a:rPr lang="uk-UA" sz="2400" dirty="0"/>
              <a:t>  Відповідальна особа матиме повний доступ до матеріалів закладу освіти та можливість надання прав доступу вчителям для розміщення матеріалів на Освітньому порталі.</a:t>
            </a:r>
          </a:p>
          <a:p>
            <a:pPr>
              <a:spcBef>
                <a:spcPts val="2400"/>
              </a:spcBef>
            </a:pPr>
            <a:r>
              <a:rPr lang="en-US" sz="2400" b="1" dirty="0"/>
              <a:t>E-mail</a:t>
            </a:r>
            <a:r>
              <a:rPr lang="uk-UA" sz="2400" b="1" dirty="0"/>
              <a:t> для запитань</a:t>
            </a:r>
            <a:r>
              <a:rPr lang="en-US" sz="2400" b="1" dirty="0"/>
              <a:t>: </a:t>
            </a:r>
            <a:r>
              <a:rPr lang="en-US" sz="2400" b="1" dirty="0">
                <a:hlinkClick r:id="rId3"/>
              </a:rPr>
              <a:t>education@ztu.edu.ua</a:t>
            </a:r>
            <a:r>
              <a:rPr lang="en-US" sz="2400" b="1" dirty="0"/>
              <a:t>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37625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E3861F2-4238-4607-BBE2-6478915FF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30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 курс</a:t>
            </a:r>
            <a:b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Хмарні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дистанційному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навчанні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карантину»</a:t>
            </a:r>
            <a:endParaRPr lang="ru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41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7EF87A2-2FD6-4FDC-95D4-DB599F5A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8" y="974542"/>
            <a:ext cx="3933825" cy="1325563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/>
              <a:t>Онлайн</a:t>
            </a:r>
            <a:r>
              <a:rPr lang="en-US" sz="3000" b="1" dirty="0"/>
              <a:t> </a:t>
            </a:r>
            <a:r>
              <a:rPr lang="uk-UA" sz="3000" b="1" dirty="0"/>
              <a:t>курс</a:t>
            </a:r>
            <a:br>
              <a:rPr lang="uk-UA" sz="3000" b="1" dirty="0"/>
            </a:br>
            <a:r>
              <a:rPr lang="uk-UA" sz="3000" b="1" dirty="0"/>
              <a:t>«</a:t>
            </a:r>
            <a:r>
              <a:rPr lang="ru-RU" sz="3000" b="1" dirty="0" err="1"/>
              <a:t>Хмарні</a:t>
            </a:r>
            <a:r>
              <a:rPr lang="ru-RU" sz="3000" b="1" dirty="0"/>
              <a:t> </a:t>
            </a:r>
            <a:r>
              <a:rPr lang="ru-RU" sz="3000" b="1" dirty="0" err="1"/>
              <a:t>технології</a:t>
            </a:r>
            <a:r>
              <a:rPr lang="ru-RU" sz="3000" b="1" dirty="0"/>
              <a:t> у </a:t>
            </a:r>
            <a:r>
              <a:rPr lang="ru-RU" sz="3000" b="1" dirty="0" err="1"/>
              <a:t>дистанційному</a:t>
            </a:r>
            <a:r>
              <a:rPr lang="ru-RU" sz="3000" b="1" dirty="0"/>
              <a:t> </a:t>
            </a:r>
            <a:r>
              <a:rPr lang="ru-RU" sz="3000" b="1" dirty="0" err="1"/>
              <a:t>навчанні</a:t>
            </a:r>
            <a:r>
              <a:rPr lang="ru-RU" sz="3000" b="1" dirty="0"/>
              <a:t> в </a:t>
            </a:r>
            <a:r>
              <a:rPr lang="ru-RU" sz="3000" b="1" dirty="0" err="1"/>
              <a:t>умовах</a:t>
            </a:r>
            <a:r>
              <a:rPr lang="ru-RU" sz="3000" b="1" dirty="0"/>
              <a:t> карантину»</a:t>
            </a:r>
            <a:endParaRPr lang="ru-UA" sz="3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2D886-C788-4968-87F9-1689EA5AD5F8}"/>
              </a:ext>
            </a:extLst>
          </p:cNvPr>
          <p:cNvSpPr txBox="1"/>
          <p:nvPr/>
        </p:nvSpPr>
        <p:spPr>
          <a:xfrm>
            <a:off x="4340430" y="288743"/>
            <a:ext cx="768647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Програма</a:t>
            </a:r>
            <a:r>
              <a:rPr lang="ru-RU" sz="2800" b="1" dirty="0"/>
              <a:t> курсу:</a:t>
            </a:r>
            <a:r>
              <a:rPr lang="ru-RU" sz="2800" dirty="0"/>
              <a:t> </a:t>
            </a:r>
          </a:p>
          <a:p>
            <a:r>
              <a:rPr lang="ru-RU" sz="2400" dirty="0"/>
              <a:t>       1. </a:t>
            </a:r>
            <a:r>
              <a:rPr lang="uk-UA" sz="2400" dirty="0"/>
              <a:t>Сервіси </a:t>
            </a:r>
            <a:r>
              <a:rPr lang="en-US" sz="2400" dirty="0"/>
              <a:t>Google </a:t>
            </a:r>
            <a:r>
              <a:rPr lang="uk-UA" sz="2400" dirty="0"/>
              <a:t>у роботі вчителя</a:t>
            </a:r>
            <a:r>
              <a:rPr lang="en-US" sz="2400" dirty="0"/>
              <a:t> </a:t>
            </a:r>
            <a:r>
              <a:rPr lang="uk-UA" sz="2400" dirty="0"/>
              <a:t>та</a:t>
            </a:r>
            <a:r>
              <a:rPr lang="en-US" sz="2400" dirty="0"/>
              <a:t> </a:t>
            </a:r>
            <a:r>
              <a:rPr lang="uk-UA" sz="2400" dirty="0"/>
              <a:t>викладача. Робота з </a:t>
            </a:r>
            <a:r>
              <a:rPr lang="en-US" sz="2400" dirty="0"/>
              <a:t>Google-</a:t>
            </a:r>
            <a:r>
              <a:rPr lang="uk-UA" sz="2400" dirty="0"/>
              <a:t>поштою</a:t>
            </a:r>
            <a:r>
              <a:rPr lang="en-US" sz="2400" dirty="0"/>
              <a:t> (Gmail)</a:t>
            </a:r>
            <a:r>
              <a:rPr lang="uk-UA" sz="2400" dirty="0"/>
              <a:t>.</a:t>
            </a:r>
          </a:p>
          <a:p>
            <a:r>
              <a:rPr lang="uk-UA" sz="2400" dirty="0"/>
              <a:t>       2. Хмарні сховища як заміна накопичувачів (</a:t>
            </a:r>
            <a:r>
              <a:rPr lang="en-US" sz="2400" dirty="0"/>
              <a:t>Google Drive)</a:t>
            </a:r>
            <a:r>
              <a:rPr lang="uk-UA" sz="2400" dirty="0"/>
              <a:t>.</a:t>
            </a:r>
          </a:p>
          <a:p>
            <a:r>
              <a:rPr lang="uk-UA" sz="2400" dirty="0"/>
              <a:t>       3. Створення документів із наданням прав спільного доступу декільком</a:t>
            </a:r>
            <a:r>
              <a:rPr lang="en-US" sz="2400" dirty="0"/>
              <a:t> </a:t>
            </a:r>
            <a:r>
              <a:rPr lang="uk-UA" sz="2400" dirty="0"/>
              <a:t>користувачам</a:t>
            </a:r>
            <a:r>
              <a:rPr lang="en-US" sz="2400" dirty="0"/>
              <a:t>.</a:t>
            </a:r>
            <a:endParaRPr lang="uk-UA" sz="2400" dirty="0"/>
          </a:p>
          <a:p>
            <a:r>
              <a:rPr lang="en-US" sz="2400" dirty="0"/>
              <a:t>       </a:t>
            </a:r>
            <a:r>
              <a:rPr lang="uk-UA" sz="2400" dirty="0"/>
              <a:t>4. Створення Інтернет-опитувань засобами хмарних технологій</a:t>
            </a:r>
            <a:r>
              <a:rPr lang="en-US" sz="2400" dirty="0"/>
              <a:t>.</a:t>
            </a:r>
            <a:endParaRPr lang="uk-UA" sz="2400" dirty="0"/>
          </a:p>
          <a:p>
            <a:r>
              <a:rPr lang="en-US" sz="2400" dirty="0"/>
              <a:t>       </a:t>
            </a:r>
            <a:r>
              <a:rPr lang="uk-UA" sz="2400" dirty="0"/>
              <a:t>5. Створення презентацій засобами хмарних технологій</a:t>
            </a:r>
          </a:p>
          <a:p>
            <a:r>
              <a:rPr lang="en-US" sz="2400" dirty="0"/>
              <a:t>       </a:t>
            </a:r>
            <a:r>
              <a:rPr lang="uk-UA" sz="2400" dirty="0"/>
              <a:t>6. Хмаро орієнтовані інтелектуальні карти</a:t>
            </a:r>
            <a:r>
              <a:rPr lang="en-US" sz="2400" dirty="0"/>
              <a:t>.</a:t>
            </a:r>
            <a:endParaRPr lang="uk-UA" sz="2400" dirty="0"/>
          </a:p>
          <a:p>
            <a:r>
              <a:rPr lang="en-US" sz="2400" dirty="0"/>
              <a:t>       </a:t>
            </a:r>
            <a:r>
              <a:rPr lang="uk-UA" sz="2400" dirty="0"/>
              <a:t>7. Створення сайтів (у </a:t>
            </a:r>
            <a:r>
              <a:rPr lang="uk-UA" sz="2400" dirty="0" err="1"/>
              <a:t>т.ч</a:t>
            </a:r>
            <a:r>
              <a:rPr lang="uk-UA" sz="2400" dirty="0"/>
              <a:t>. портфоліо вчителя)</a:t>
            </a:r>
          </a:p>
          <a:p>
            <a:r>
              <a:rPr lang="en-US" sz="2400" dirty="0"/>
              <a:t>       </a:t>
            </a:r>
            <a:r>
              <a:rPr lang="uk-UA" sz="2400" dirty="0"/>
              <a:t>8. Створення курсу за допомогою </a:t>
            </a:r>
            <a:r>
              <a:rPr lang="en-US" sz="2400" dirty="0"/>
              <a:t>Google Classroom</a:t>
            </a:r>
            <a:r>
              <a:rPr lang="uk-UA" sz="2400" dirty="0"/>
              <a:t>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E03DB4A-BC13-443C-AD0D-96A3FF31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381467"/>
            <a:ext cx="3638723" cy="235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94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572D886-C788-4968-87F9-1689EA5AD5F8}"/>
              </a:ext>
            </a:extLst>
          </p:cNvPr>
          <p:cNvSpPr txBox="1"/>
          <p:nvPr/>
        </p:nvSpPr>
        <p:spPr>
          <a:xfrm>
            <a:off x="4340430" y="110943"/>
            <a:ext cx="756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Слухачі</a:t>
            </a:r>
            <a:r>
              <a:rPr lang="ru-RU" sz="2800" b="1" dirty="0"/>
              <a:t> курсу:</a:t>
            </a:r>
            <a:r>
              <a:rPr lang="ru-RU" sz="2800" dirty="0"/>
              <a:t> </a:t>
            </a:r>
          </a:p>
          <a:p>
            <a:r>
              <a:rPr lang="ru-RU" sz="2800" dirty="0"/>
              <a:t>       </a:t>
            </a:r>
            <a:r>
              <a:rPr lang="ru-RU" sz="2800" dirty="0" err="1"/>
              <a:t>вчителі</a:t>
            </a:r>
            <a:r>
              <a:rPr lang="ru-RU" sz="2800" dirty="0"/>
              <a:t>, </a:t>
            </a:r>
            <a:r>
              <a:rPr lang="ru-RU" sz="2800" dirty="0" err="1"/>
              <a:t>методисти</a:t>
            </a:r>
            <a:r>
              <a:rPr lang="ru-RU" sz="2800" dirty="0"/>
              <a:t>, </a:t>
            </a:r>
            <a:r>
              <a:rPr lang="ru-RU" sz="2800" dirty="0" err="1"/>
              <a:t>викладачі</a:t>
            </a:r>
            <a:endParaRPr lang="uk-UA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2D886-C788-4968-87F9-1689EA5AD5F8}"/>
              </a:ext>
            </a:extLst>
          </p:cNvPr>
          <p:cNvSpPr txBox="1"/>
          <p:nvPr/>
        </p:nvSpPr>
        <p:spPr>
          <a:xfrm>
            <a:off x="4340430" y="1088843"/>
            <a:ext cx="697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Термін</a:t>
            </a:r>
            <a:r>
              <a:rPr lang="ru-RU" sz="2800" b="1" dirty="0"/>
              <a:t> </a:t>
            </a:r>
            <a:r>
              <a:rPr lang="ru-RU" sz="2800" b="1" dirty="0" err="1"/>
              <a:t>проходження</a:t>
            </a:r>
            <a:r>
              <a:rPr lang="ru-RU" sz="2800" b="1" dirty="0"/>
              <a:t> курсу:</a:t>
            </a:r>
            <a:r>
              <a:rPr lang="ru-RU" sz="2800" dirty="0"/>
              <a:t> </a:t>
            </a:r>
          </a:p>
          <a:p>
            <a:r>
              <a:rPr lang="ru-RU" sz="2800" dirty="0"/>
              <a:t>       1) 30.03 – 03.04</a:t>
            </a:r>
            <a:endParaRPr lang="uk-UA" sz="2800" dirty="0"/>
          </a:p>
          <a:p>
            <a:r>
              <a:rPr lang="uk-UA" sz="2800" dirty="0"/>
              <a:t>       2) 06.04 – 10.04</a:t>
            </a:r>
          </a:p>
          <a:p>
            <a:r>
              <a:rPr lang="uk-UA" sz="2800" dirty="0"/>
              <a:t>       3) 13.04 – 17.04</a:t>
            </a:r>
            <a:endParaRPr lang="ru-RU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2D886-C788-4968-87F9-1689EA5AD5F8}"/>
              </a:ext>
            </a:extLst>
          </p:cNvPr>
          <p:cNvSpPr txBox="1"/>
          <p:nvPr/>
        </p:nvSpPr>
        <p:spPr>
          <a:xfrm>
            <a:off x="4374934" y="3974150"/>
            <a:ext cx="7434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Викладач:</a:t>
            </a:r>
            <a:r>
              <a:rPr lang="ru-RU" sz="2400" b="1" dirty="0"/>
              <a:t> </a:t>
            </a:r>
            <a:r>
              <a:rPr lang="ru-RU" sz="2400" b="1" dirty="0" err="1"/>
              <a:t>Вакалюк</a:t>
            </a:r>
            <a:r>
              <a:rPr lang="ru-RU" sz="2400" b="1" dirty="0"/>
              <a:t> </a:t>
            </a:r>
            <a:r>
              <a:rPr lang="ru-RU" sz="2400" b="1" dirty="0" err="1"/>
              <a:t>Тетяна</a:t>
            </a:r>
            <a:r>
              <a:rPr lang="ru-RU" sz="2400" b="1" dirty="0"/>
              <a:t> </a:t>
            </a:r>
            <a:r>
              <a:rPr lang="ru-RU" sz="2400" b="1" dirty="0" err="1"/>
              <a:t>Анатол</a:t>
            </a:r>
            <a:r>
              <a:rPr lang="uk-UA" sz="2400" b="1" dirty="0" err="1"/>
              <a:t>іївна</a:t>
            </a:r>
            <a:r>
              <a:rPr lang="uk-UA" sz="2400" dirty="0"/>
              <a:t>,</a:t>
            </a:r>
            <a:br>
              <a:rPr lang="uk-UA" sz="2400" dirty="0"/>
            </a:br>
            <a:r>
              <a:rPr lang="uk-UA" sz="2400" dirty="0"/>
              <a:t>                      доктор педагогічних наук, </a:t>
            </a:r>
            <a:br>
              <a:rPr lang="uk-UA" sz="2400" dirty="0"/>
            </a:br>
            <a:r>
              <a:rPr lang="uk-UA" sz="2400" dirty="0"/>
              <a:t>                      професор кафедри інженерії</a:t>
            </a:r>
            <a:br>
              <a:rPr lang="uk-UA" sz="2400" dirty="0"/>
            </a:br>
            <a:r>
              <a:rPr lang="uk-UA" sz="2400" dirty="0"/>
              <a:t>                      програмного забезпечення</a:t>
            </a:r>
            <a:br>
              <a:rPr lang="uk-UA" sz="2400" dirty="0"/>
            </a:br>
            <a:r>
              <a:rPr lang="uk-UA" sz="2400" dirty="0"/>
              <a:t>                      Державного університету</a:t>
            </a:r>
            <a:br>
              <a:rPr lang="uk-UA" sz="2400" dirty="0"/>
            </a:br>
            <a:r>
              <a:rPr lang="uk-UA" sz="2400" dirty="0"/>
              <a:t>                      «Житомирська політехніка»</a:t>
            </a:r>
            <a:br>
              <a:rPr lang="uk-UA" sz="2400" dirty="0"/>
            </a:br>
            <a:r>
              <a:rPr lang="uk-UA" sz="2400" dirty="0"/>
              <a:t>         </a:t>
            </a:r>
            <a:endParaRPr lang="ru-RU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72D886-C788-4968-87F9-1689EA5AD5F8}"/>
              </a:ext>
            </a:extLst>
          </p:cNvPr>
          <p:cNvSpPr txBox="1"/>
          <p:nvPr/>
        </p:nvSpPr>
        <p:spPr>
          <a:xfrm>
            <a:off x="4340430" y="2856551"/>
            <a:ext cx="756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Зареєструвалося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uk-UA" sz="2800" dirty="0"/>
              <a:t> </a:t>
            </a:r>
            <a:r>
              <a:rPr lang="en-US" sz="2800" dirty="0"/>
              <a:t>1</a:t>
            </a:r>
            <a:r>
              <a:rPr lang="uk-UA" sz="2800"/>
              <a:t>5</a:t>
            </a:r>
            <a:r>
              <a:rPr lang="en-US" sz="2800"/>
              <a:t>00</a:t>
            </a:r>
            <a:r>
              <a:rPr lang="uk-UA" sz="2800" dirty="0"/>
              <a:t> осіб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213CD-9098-4FE7-82C1-991CB17FEDFA}"/>
              </a:ext>
            </a:extLst>
          </p:cNvPr>
          <p:cNvSpPr txBox="1"/>
          <p:nvPr/>
        </p:nvSpPr>
        <p:spPr>
          <a:xfrm>
            <a:off x="4340430" y="3423692"/>
            <a:ext cx="756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Реєстрація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en-US" sz="2800" dirty="0">
                <a:hlinkClick r:id="rId2"/>
              </a:rPr>
              <a:t>https://bit.ly/3avC68R</a:t>
            </a:r>
            <a:endParaRPr lang="ru-RU" sz="2800" dirty="0"/>
          </a:p>
        </p:txBody>
      </p:sp>
      <p:pic>
        <p:nvPicPr>
          <p:cNvPr id="1026" name="Picture 2" descr="https://ztu.edu.ua/images/teachers/ta_vakalyuk.jpg">
            <a:extLst>
              <a:ext uri="{FF2B5EF4-FFF2-40B4-BE49-F238E27FC236}">
                <a16:creationId xmlns:a16="http://schemas.microsoft.com/office/drawing/2014/main" id="{D219D621-8FB5-4D89-B086-485A24B91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8660"/>
          <a:stretch/>
        </p:blipFill>
        <p:spPr bwMode="auto">
          <a:xfrm>
            <a:off x="4487226" y="4495800"/>
            <a:ext cx="160877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70AE6A7-F301-466E-8835-638507EC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8" y="974542"/>
            <a:ext cx="3933825" cy="1325563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/>
              <a:t>Онлайн</a:t>
            </a:r>
            <a:r>
              <a:rPr lang="en-US" sz="3000" b="1" dirty="0"/>
              <a:t> </a:t>
            </a:r>
            <a:r>
              <a:rPr lang="uk-UA" sz="3000" b="1" dirty="0"/>
              <a:t>курс</a:t>
            </a:r>
            <a:br>
              <a:rPr lang="uk-UA" sz="3000" b="1" dirty="0"/>
            </a:br>
            <a:r>
              <a:rPr lang="uk-UA" sz="3000" b="1" dirty="0"/>
              <a:t>«</a:t>
            </a:r>
            <a:r>
              <a:rPr lang="ru-RU" sz="3000" b="1" dirty="0" err="1"/>
              <a:t>Хмарні</a:t>
            </a:r>
            <a:r>
              <a:rPr lang="ru-RU" sz="3000" b="1" dirty="0"/>
              <a:t> </a:t>
            </a:r>
            <a:r>
              <a:rPr lang="ru-RU" sz="3000" b="1" dirty="0" err="1"/>
              <a:t>технології</a:t>
            </a:r>
            <a:r>
              <a:rPr lang="ru-RU" sz="3000" b="1" dirty="0"/>
              <a:t> у </a:t>
            </a:r>
            <a:r>
              <a:rPr lang="ru-RU" sz="3000" b="1" dirty="0" err="1"/>
              <a:t>дистанційному</a:t>
            </a:r>
            <a:r>
              <a:rPr lang="ru-RU" sz="3000" b="1" dirty="0"/>
              <a:t> </a:t>
            </a:r>
            <a:r>
              <a:rPr lang="ru-RU" sz="3000" b="1" dirty="0" err="1"/>
              <a:t>навчанні</a:t>
            </a:r>
            <a:r>
              <a:rPr lang="ru-RU" sz="3000" b="1" dirty="0"/>
              <a:t> в </a:t>
            </a:r>
            <a:r>
              <a:rPr lang="ru-RU" sz="3000" b="1" dirty="0" err="1"/>
              <a:t>умовах</a:t>
            </a:r>
            <a:r>
              <a:rPr lang="ru-RU" sz="3000" b="1" dirty="0"/>
              <a:t> карантину»</a:t>
            </a:r>
            <a:endParaRPr lang="ru-UA" sz="30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3C8696A-BBE4-4080-9783-133EACC2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381467"/>
            <a:ext cx="3638723" cy="235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A647BB-83DB-443D-8C51-9BF6DA04CE19}"/>
              </a:ext>
            </a:extLst>
          </p:cNvPr>
          <p:cNvSpPr txBox="1"/>
          <p:nvPr/>
        </p:nvSpPr>
        <p:spPr>
          <a:xfrm>
            <a:off x="6208291" y="6238996"/>
            <a:ext cx="445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Email: </a:t>
            </a:r>
            <a:r>
              <a:rPr lang="en-US" sz="2000" dirty="0">
                <a:hlinkClick r:id="rId5"/>
              </a:rPr>
              <a:t>neota.tet.vak@gmail.com</a:t>
            </a:r>
            <a:r>
              <a:rPr lang="en-US" sz="2000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709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E3861F2-4238-4607-BBE2-6478915F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965200"/>
            <a:ext cx="11036300" cy="3708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Всеукраїнська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олімпіада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математики </a:t>
            </a:r>
            <a:b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абітурієнтів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98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E6722-C691-49FE-9D8A-CABE8C9D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73" y="2284190"/>
            <a:ext cx="3667125" cy="40005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Всеукраїнська олімпіада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математики </a:t>
            </a:r>
            <a:br>
              <a:rPr lang="uk-U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абітурієнтів </a:t>
            </a:r>
            <a:endParaRPr lang="ru-UA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2D886-C788-4968-87F9-1689EA5AD5F8}"/>
              </a:ext>
            </a:extLst>
          </p:cNvPr>
          <p:cNvSpPr txBox="1"/>
          <p:nvPr/>
        </p:nvSpPr>
        <p:spPr>
          <a:xfrm>
            <a:off x="4207080" y="92112"/>
            <a:ext cx="781922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Олімпіада проводиться у два тури:  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дистанційний (25.03.2020 - 30.04.2020);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очний (16.05.2020).</a:t>
            </a:r>
          </a:p>
          <a:p>
            <a:endParaRPr lang="uk-UA" sz="1050" dirty="0"/>
          </a:p>
          <a:p>
            <a:r>
              <a:rPr lang="uk-UA" sz="2400" b="1" dirty="0"/>
              <a:t>Учасники</a:t>
            </a:r>
            <a:r>
              <a:rPr lang="uk-UA" sz="2400" b="1"/>
              <a:t>:</a:t>
            </a:r>
            <a:r>
              <a:rPr lang="uk-UA" sz="2400"/>
              <a:t> </a:t>
            </a:r>
            <a:r>
              <a:rPr lang="ru-RU" sz="2400" dirty="0" err="1"/>
              <a:t>учні</a:t>
            </a:r>
            <a:r>
              <a:rPr lang="ru-RU" sz="2400"/>
              <a:t> випускних класів закладів загальної середньої освіти або учні, які мають право на отримання документа про повну загальну середню освіту у 2020 році</a:t>
            </a:r>
            <a:endParaRPr lang="uk-UA" sz="2400" dirty="0"/>
          </a:p>
          <a:p>
            <a:endParaRPr lang="uk-UA" sz="1400" dirty="0"/>
          </a:p>
          <a:p>
            <a:r>
              <a:rPr lang="uk-UA" sz="2400" b="1" dirty="0"/>
              <a:t>Сайт: </a:t>
            </a:r>
            <a:r>
              <a:rPr lang="en-US" sz="2400" dirty="0">
                <a:hlinkClick r:id="rId2"/>
              </a:rPr>
              <a:t>http://olimp.ztu.edu.ua/</a:t>
            </a:r>
            <a:r>
              <a:rPr lang="en-US" sz="2400" dirty="0"/>
              <a:t> </a:t>
            </a:r>
          </a:p>
          <a:p>
            <a:endParaRPr lang="uk-UA" sz="1400" dirty="0"/>
          </a:p>
          <a:p>
            <a:r>
              <a:rPr lang="uk-UA" sz="2400" b="1" dirty="0"/>
              <a:t>Результати дистанційного туру </a:t>
            </a:r>
            <a:r>
              <a:rPr lang="uk-UA" sz="2400" dirty="0"/>
              <a:t>оприлюднюються </a:t>
            </a:r>
            <a:r>
              <a:rPr lang="uk-UA" sz="2400" b="1" dirty="0"/>
              <a:t>4 травня 2020 року </a:t>
            </a:r>
            <a:r>
              <a:rPr lang="uk-UA" sz="2400" dirty="0"/>
              <a:t>на офіційному сайті університету.</a:t>
            </a:r>
          </a:p>
          <a:p>
            <a:endParaRPr lang="uk-UA" sz="1100" dirty="0"/>
          </a:p>
          <a:p>
            <a:r>
              <a:rPr lang="uk-UA" sz="2400" dirty="0"/>
              <a:t>За результатами олімпіади переможцям ІІ туру нараховуються </a:t>
            </a:r>
            <a:r>
              <a:rPr lang="uk-UA" sz="2400" b="1" dirty="0"/>
              <a:t>до 20-ти додаткових балів </a:t>
            </a:r>
            <a:r>
              <a:rPr lang="uk-UA" sz="2400" dirty="0"/>
              <a:t>до сертифікату ЗНО з математики при вступі на спеціальності, яким надається особлива підтримка держави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8" y="441362"/>
            <a:ext cx="3693723" cy="2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26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10DF270B-4907-4A4B-B1CE-A8AE39CF7221}"/>
              </a:ext>
            </a:extLst>
          </p:cNvPr>
          <p:cNvSpPr txBox="1">
            <a:spLocks/>
          </p:cNvSpPr>
          <p:nvPr/>
        </p:nvSpPr>
        <p:spPr>
          <a:xfrm>
            <a:off x="717550" y="177800"/>
            <a:ext cx="11036300" cy="571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Всеукраїнська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ініціатива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Cisco IoT Step by Step - 2020 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Житомирською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політехнікою</a:t>
            </a:r>
            <a:endParaRPr lang="ru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77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isco.netacad.zsea.edu.ua/wp-content/uploads/2020/02/%D0%BC%D0%B5%D1%82%D0%B01.png">
            <a:extLst>
              <a:ext uri="{FF2B5EF4-FFF2-40B4-BE49-F238E27FC236}">
                <a16:creationId xmlns:a16="http://schemas.microsoft.com/office/drawing/2014/main" id="{D0F3DF5E-E113-4A36-97F7-060A7BBCD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53" y="123031"/>
            <a:ext cx="7875897" cy="36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274F52-DAB4-4E03-BF13-EB8031C5ABC8}"/>
              </a:ext>
            </a:extLst>
          </p:cNvPr>
          <p:cNvSpPr txBox="1"/>
          <p:nvPr/>
        </p:nvSpPr>
        <p:spPr>
          <a:xfrm>
            <a:off x="4144653" y="3970319"/>
            <a:ext cx="7875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Слухачі</a:t>
            </a:r>
            <a:r>
              <a:rPr lang="ru-RU" sz="2800" b="1" dirty="0"/>
              <a:t> курсу:</a:t>
            </a:r>
            <a:r>
              <a:rPr lang="ru-RU" sz="2800" dirty="0"/>
              <a:t> </a:t>
            </a:r>
          </a:p>
          <a:p>
            <a:r>
              <a:rPr lang="ru-RU" sz="2800" dirty="0"/>
              <a:t>       </a:t>
            </a:r>
            <a:r>
              <a:rPr lang="ru-RU" sz="2800" dirty="0" err="1"/>
              <a:t>вчителі</a:t>
            </a:r>
            <a:r>
              <a:rPr lang="ru-RU" sz="2800" dirty="0"/>
              <a:t> та </a:t>
            </a:r>
            <a:r>
              <a:rPr lang="ru-RU" sz="2800" dirty="0" err="1"/>
              <a:t>викладачі</a:t>
            </a:r>
            <a:r>
              <a:rPr lang="ru-RU" sz="2800" dirty="0"/>
              <a:t>, </a:t>
            </a:r>
            <a:r>
              <a:rPr lang="ru-RU" sz="2800" dirty="0" err="1"/>
              <a:t>учні</a:t>
            </a:r>
            <a:r>
              <a:rPr lang="ru-RU" sz="2800" dirty="0"/>
              <a:t> та </a:t>
            </a:r>
            <a:r>
              <a:rPr lang="ru-RU" sz="2800" dirty="0" err="1"/>
              <a:t>студенти</a:t>
            </a:r>
            <a:endParaRPr lang="uk-UA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51EBF-A7D5-4E97-A847-874D63E32A79}"/>
              </a:ext>
            </a:extLst>
          </p:cNvPr>
          <p:cNvSpPr txBox="1"/>
          <p:nvPr/>
        </p:nvSpPr>
        <p:spPr>
          <a:xfrm>
            <a:off x="4170053" y="5164119"/>
            <a:ext cx="7875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Реєстрація</a:t>
            </a:r>
            <a:r>
              <a:rPr lang="ru-RU" sz="2800" b="1" dirty="0"/>
              <a:t> до 1 </a:t>
            </a:r>
            <a:r>
              <a:rPr lang="ru-RU" sz="2800" b="1" dirty="0" err="1"/>
              <a:t>квітня</a:t>
            </a:r>
            <a:r>
              <a:rPr lang="ru-RU" sz="2800" b="1" dirty="0"/>
              <a:t> 2020 року:</a:t>
            </a:r>
            <a:r>
              <a:rPr lang="ru-RU" sz="2800" dirty="0"/>
              <a:t> </a:t>
            </a:r>
          </a:p>
          <a:p>
            <a:r>
              <a:rPr lang="ru-RU" sz="2800" dirty="0"/>
              <a:t>       </a:t>
            </a:r>
            <a:r>
              <a:rPr lang="en-US" sz="2800" dirty="0">
                <a:hlinkClick r:id="rId3"/>
              </a:rPr>
              <a:t>http://cs.co/IoT_StepByStep2020</a:t>
            </a:r>
            <a:r>
              <a:rPr lang="uk-UA" sz="2800" dirty="0"/>
              <a:t> </a:t>
            </a:r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F781F30B-1373-456F-BF39-74820A5B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0"/>
            <a:ext cx="40005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Cisco IoT Step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Step - 2020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Житомирською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політехнікою</a:t>
            </a:r>
            <a:endParaRPr lang="ru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Місце для вмісту 6">
            <a:extLst>
              <a:ext uri="{FF2B5EF4-FFF2-40B4-BE49-F238E27FC236}">
                <a16:creationId xmlns:a16="http://schemas.microsoft.com/office/drawing/2014/main" id="{A094D0D6-9C8C-4706-AE80-E3CD9CAA6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1"/>
          <a:stretch/>
        </p:blipFill>
        <p:spPr>
          <a:xfrm>
            <a:off x="146050" y="234167"/>
            <a:ext cx="3752850" cy="181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5DBB4F-4FC1-44FB-B747-68F368B2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0"/>
            <a:ext cx="40005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Cisco IoT Step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Step - 2020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Житомирською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політехнікою</a:t>
            </a:r>
            <a:endParaRPr lang="ru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3D8DBFA8-41AC-40CB-ADCD-E6E4454E6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1"/>
          <a:stretch/>
        </p:blipFill>
        <p:spPr>
          <a:xfrm>
            <a:off x="146050" y="234167"/>
            <a:ext cx="3752850" cy="18105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FBA4C-0EAF-44D4-AD3B-084F6446341F}"/>
              </a:ext>
            </a:extLst>
          </p:cNvPr>
          <p:cNvSpPr txBox="1"/>
          <p:nvPr/>
        </p:nvSpPr>
        <p:spPr>
          <a:xfrm>
            <a:off x="4106552" y="234167"/>
            <a:ext cx="80600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ru-RU" sz="2400" b="1" dirty="0" err="1"/>
              <a:t>Етапи</a:t>
            </a:r>
            <a:r>
              <a:rPr lang="ru-RU" sz="2400" b="1" dirty="0"/>
              <a:t> «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Cisco IoT Step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Step – 2020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b="1" dirty="0"/>
              <a:t>:</a:t>
            </a:r>
          </a:p>
          <a:p>
            <a:pPr>
              <a:spcBef>
                <a:spcPts val="2400"/>
              </a:spcBef>
            </a:pPr>
            <a:r>
              <a:rPr lang="ru-RU" sz="2400" b="1" dirty="0" err="1"/>
              <a:t>Етап</a:t>
            </a:r>
            <a:r>
              <a:rPr lang="ru-RU" sz="2400" b="1" dirty="0"/>
              <a:t> 1: </a:t>
            </a:r>
            <a:r>
              <a:rPr lang="ru-RU" sz="2400" dirty="0" err="1"/>
              <a:t>Учні</a:t>
            </a:r>
            <a:r>
              <a:rPr lang="ru-RU" sz="2400" dirty="0"/>
              <a:t> разом з </a:t>
            </a:r>
            <a:r>
              <a:rPr lang="ru-RU" sz="2400" dirty="0" err="1"/>
              <a:t>вчителями</a:t>
            </a:r>
            <a:r>
              <a:rPr lang="ru-RU" sz="2400" dirty="0"/>
              <a:t> </a:t>
            </a:r>
            <a:r>
              <a:rPr lang="ru-RU" sz="2400" dirty="0" err="1"/>
              <a:t>вивчають</a:t>
            </a:r>
            <a:r>
              <a:rPr lang="ru-RU" sz="2400" dirty="0"/>
              <a:t> </a:t>
            </a:r>
            <a:r>
              <a:rPr lang="ru-RU" sz="2400" dirty="0" err="1"/>
              <a:t>онлайн-курс</a:t>
            </a:r>
            <a:r>
              <a:rPr lang="ru-RU" sz="2400" dirty="0"/>
              <a:t> «</a:t>
            </a:r>
            <a:r>
              <a:rPr lang="ru-RU" sz="2400" dirty="0" err="1"/>
              <a:t>Вступ</a:t>
            </a:r>
            <a:r>
              <a:rPr lang="ru-RU" sz="2400" dirty="0"/>
              <a:t> до </a:t>
            </a:r>
            <a:r>
              <a:rPr lang="ru-RU" sz="2400" dirty="0" err="1"/>
              <a:t>Інтернету</a:t>
            </a:r>
            <a:r>
              <a:rPr lang="ru-RU" sz="2400" dirty="0"/>
              <a:t> </a:t>
            </a:r>
            <a:r>
              <a:rPr lang="ru-RU" sz="2400" dirty="0" err="1"/>
              <a:t>речеи</a:t>
            </a:r>
            <a:r>
              <a:rPr lang="ru-RU" sz="2400" dirty="0"/>
              <a:t>̆» (онлайн-</a:t>
            </a:r>
            <a:r>
              <a:rPr lang="ru-RU" sz="2400" dirty="0" err="1"/>
              <a:t>навчання</a:t>
            </a:r>
            <a:r>
              <a:rPr lang="ru-RU" sz="2400" dirty="0"/>
              <a:t>).</a:t>
            </a:r>
          </a:p>
          <a:p>
            <a:pPr>
              <a:spcBef>
                <a:spcPts val="2400"/>
              </a:spcBef>
            </a:pPr>
            <a:r>
              <a:rPr lang="uk-UA" sz="2400" b="1" dirty="0"/>
              <a:t>Етап 2:</a:t>
            </a:r>
            <a:r>
              <a:rPr lang="uk-UA" sz="2400" dirty="0"/>
              <a:t> Підготовка вчителів до викладання курсу "Основи </a:t>
            </a:r>
            <a:r>
              <a:rPr lang="uk-UA" sz="2400" dirty="0" err="1"/>
              <a:t>ІоТ</a:t>
            </a:r>
            <a:r>
              <a:rPr lang="uk-UA" sz="2400" dirty="0"/>
              <a:t>: «</a:t>
            </a:r>
            <a:r>
              <a:rPr lang="en-US" sz="2400" dirty="0"/>
              <a:t>Connecting Things»</a:t>
            </a:r>
            <a:r>
              <a:rPr lang="uk-UA" sz="2400" dirty="0"/>
              <a:t>" (онлайн-навчання, заключний очний 2-денний тренінг на реальному обладнанні в Житомирські політехніці).</a:t>
            </a:r>
          </a:p>
          <a:p>
            <a:pPr>
              <a:spcBef>
                <a:spcPts val="2400"/>
              </a:spcBef>
            </a:pPr>
            <a:r>
              <a:rPr lang="uk-UA" sz="2400" b="1" dirty="0"/>
              <a:t>Етап 3:</a:t>
            </a:r>
            <a:r>
              <a:rPr lang="uk-UA" sz="2400" dirty="0"/>
              <a:t>  Учні вивчають курс "Основи </a:t>
            </a:r>
            <a:r>
              <a:rPr lang="uk-UA" sz="2400" dirty="0" err="1"/>
              <a:t>ІоТ</a:t>
            </a:r>
            <a:r>
              <a:rPr lang="uk-UA" sz="2400" dirty="0"/>
              <a:t>: «</a:t>
            </a:r>
            <a:r>
              <a:rPr lang="en-US" sz="2400" dirty="0"/>
              <a:t>Connecting Things»</a:t>
            </a:r>
            <a:r>
              <a:rPr lang="uk-UA" sz="2400" dirty="0"/>
              <a:t>" на базі шкіл, ліцеїв, ПТНЗ та коледжів.</a:t>
            </a:r>
          </a:p>
          <a:p>
            <a:pPr>
              <a:spcBef>
                <a:spcPts val="2400"/>
              </a:spcBef>
            </a:pPr>
            <a:r>
              <a:rPr lang="ru-RU" sz="2400" b="1" dirty="0" err="1"/>
              <a:t>Етап</a:t>
            </a:r>
            <a:r>
              <a:rPr lang="ru-RU" sz="2400" b="1" dirty="0"/>
              <a:t> 4</a:t>
            </a:r>
            <a:r>
              <a:rPr lang="ru-RU" sz="2400" dirty="0"/>
              <a:t>: </a:t>
            </a:r>
            <a:r>
              <a:rPr lang="ru-RU" sz="2400" dirty="0" err="1"/>
              <a:t>Учні</a:t>
            </a:r>
            <a:r>
              <a:rPr lang="ru-RU" sz="2400" dirty="0"/>
              <a:t> </a:t>
            </a:r>
            <a:r>
              <a:rPr lang="ru-RU" sz="2400" dirty="0" err="1"/>
              <a:t>беруть</a:t>
            </a:r>
            <a:r>
              <a:rPr lang="ru-RU" sz="2400" dirty="0"/>
              <a:t> участь в </a:t>
            </a:r>
            <a:r>
              <a:rPr lang="ru-RU" sz="2400" dirty="0" err="1"/>
              <a:t>ІоТ</a:t>
            </a:r>
            <a:r>
              <a:rPr lang="ru-RU" sz="2400" dirty="0"/>
              <a:t> </a:t>
            </a:r>
            <a:r>
              <a:rPr lang="ru-RU" sz="2400" dirty="0" err="1"/>
              <a:t>хакатонах</a:t>
            </a:r>
            <a:r>
              <a:rPr lang="ru-RU" sz="2400" dirty="0"/>
              <a:t> в </a:t>
            </a:r>
            <a:r>
              <a:rPr lang="ru-RU" sz="2400" dirty="0" err="1"/>
              <a:t>університетах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7536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87904-7960-4995-8D14-6756AF44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1676400"/>
            <a:ext cx="11188700" cy="3238500"/>
          </a:xfrm>
        </p:spPr>
        <p:txBody>
          <a:bodyPr>
            <a:normAutofit/>
          </a:bodyPr>
          <a:lstStyle/>
          <a:p>
            <a:pPr algn="ctr"/>
            <a:r>
              <a:rPr lang="uk-UA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портал для закладів загальної середньої освіти</a:t>
            </a:r>
            <a:endParaRPr lang="ru-UA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5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5DBB4F-4FC1-44FB-B747-68F368B2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0"/>
            <a:ext cx="40005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Cisco IoT Step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Step - 2020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Житомирською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політехнікою</a:t>
            </a:r>
            <a:endParaRPr lang="ru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3D8DBFA8-41AC-40CB-ADCD-E6E4454E6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1"/>
          <a:stretch/>
        </p:blipFill>
        <p:spPr>
          <a:xfrm>
            <a:off x="146050" y="234167"/>
            <a:ext cx="3752850" cy="1810534"/>
          </a:xfr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38C2C4F-C005-4EF6-A760-1DD52071EFC3}"/>
              </a:ext>
            </a:extLst>
          </p:cNvPr>
          <p:cNvSpPr/>
          <p:nvPr/>
        </p:nvSpPr>
        <p:spPr>
          <a:xfrm>
            <a:off x="4000500" y="119867"/>
            <a:ext cx="8045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Контактна особа</a:t>
            </a:r>
            <a:r>
              <a:rPr lang="en-US" sz="2400" b="1" dirty="0"/>
              <a:t> </a:t>
            </a:r>
            <a:r>
              <a:rPr lang="uk-UA" sz="2400" b="1" dirty="0"/>
              <a:t>щодо участі у Всеукраїнській ініціативі </a:t>
            </a:r>
            <a:r>
              <a:rPr lang="en-US" sz="2400" b="1" dirty="0"/>
              <a:t>Cisco IoT Step by Step - 2020 </a:t>
            </a:r>
            <a:r>
              <a:rPr lang="uk-UA" sz="2400" b="1" dirty="0"/>
              <a:t>:</a:t>
            </a:r>
            <a:endParaRPr lang="uk-UA" sz="2400" dirty="0"/>
          </a:p>
        </p:txBody>
      </p:sp>
      <p:pic>
        <p:nvPicPr>
          <p:cNvPr id="5122" name="Picture 2" descr="https://ztu.edu.ua/images/teachers/aa_efimenko.jpg">
            <a:extLst>
              <a:ext uri="{FF2B5EF4-FFF2-40B4-BE49-F238E27FC236}">
                <a16:creationId xmlns:a16="http://schemas.microsoft.com/office/drawing/2014/main" id="{75E93FB1-76E4-445E-BF6F-8BFE8099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115964"/>
            <a:ext cx="2095500" cy="31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3629B23-FE07-45F1-A7CE-FF311E5B2662}"/>
              </a:ext>
            </a:extLst>
          </p:cNvPr>
          <p:cNvSpPr/>
          <p:nvPr/>
        </p:nvSpPr>
        <p:spPr>
          <a:xfrm>
            <a:off x="6388100" y="1125996"/>
            <a:ext cx="551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/>
              <a:t>Єфіменко</a:t>
            </a:r>
            <a:r>
              <a:rPr lang="uk-UA" sz="2400" b="1" dirty="0"/>
              <a:t> Андрій Анатолійович</a:t>
            </a:r>
          </a:p>
          <a:p>
            <a:r>
              <a:rPr lang="uk-UA" sz="2400" dirty="0"/>
              <a:t>завідувач кафедри комп</a:t>
            </a:r>
            <a:r>
              <a:rPr lang="en-US" sz="2400" dirty="0"/>
              <a:t>’</a:t>
            </a:r>
            <a:r>
              <a:rPr lang="uk-UA" sz="2400" dirty="0" err="1"/>
              <a:t>ютерної</a:t>
            </a:r>
            <a:r>
              <a:rPr lang="uk-UA" sz="24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uk-UA" sz="2400" dirty="0"/>
              <a:t>інженерії та </a:t>
            </a:r>
            <a:r>
              <a:rPr lang="uk-UA" sz="2400" dirty="0" err="1"/>
              <a:t>кібербезпеки</a:t>
            </a:r>
            <a:r>
              <a:rPr lang="uk-UA" sz="2400" dirty="0"/>
              <a:t>,</a:t>
            </a:r>
          </a:p>
          <a:p>
            <a:r>
              <a:rPr lang="uk-UA" sz="2400" dirty="0"/>
              <a:t>керівник Центру підтримки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uk-UA" sz="2400" dirty="0"/>
              <a:t>академій та Центру підготовки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uk-UA" sz="2400" dirty="0"/>
              <a:t>інструкторів</a:t>
            </a:r>
            <a:r>
              <a:rPr lang="en-US" sz="2400" dirty="0"/>
              <a:t> </a:t>
            </a:r>
            <a:r>
              <a:rPr lang="uk-UA" sz="2400" dirty="0"/>
              <a:t>академій </a:t>
            </a:r>
            <a:r>
              <a:rPr lang="uk-UA" sz="2400" dirty="0" err="1"/>
              <a:t>Cisco</a:t>
            </a:r>
            <a:r>
              <a:rPr lang="uk-UA" sz="2400" dirty="0"/>
              <a:t> 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uk-UA" sz="2400" dirty="0"/>
              <a:t>Державного університету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“</a:t>
            </a:r>
            <a:r>
              <a:rPr lang="uk-UA" sz="2400" dirty="0"/>
              <a:t>Житомирська політехніка</a:t>
            </a:r>
            <a:r>
              <a:rPr lang="en-US" sz="2400" dirty="0"/>
              <a:t>”</a:t>
            </a:r>
            <a:endParaRPr lang="uk-UA" sz="2400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0AEB3D7-7383-42B8-AD89-5959E943B745}"/>
              </a:ext>
            </a:extLst>
          </p:cNvPr>
          <p:cNvSpPr/>
          <p:nvPr/>
        </p:nvSpPr>
        <p:spPr>
          <a:xfrm>
            <a:off x="4203700" y="435885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/>
              <a:t>тел</a:t>
            </a:r>
            <a:r>
              <a:rPr lang="uk-UA" sz="2400" b="1" dirty="0"/>
              <a:t>.: </a:t>
            </a:r>
            <a:r>
              <a:rPr lang="uk-UA" sz="2400" dirty="0"/>
              <a:t>+38(067)-388-76-17 (+</a:t>
            </a:r>
            <a:r>
              <a:rPr lang="uk-UA" sz="2400" dirty="0" err="1"/>
              <a:t>Viber</a:t>
            </a:r>
            <a:r>
              <a:rPr lang="uk-UA" sz="2400" dirty="0"/>
              <a:t>)</a:t>
            </a:r>
          </a:p>
          <a:p>
            <a:r>
              <a:rPr lang="uk-UA" sz="2400" b="1" dirty="0"/>
              <a:t>e-</a:t>
            </a:r>
            <a:r>
              <a:rPr lang="uk-UA" sz="2400" b="1" dirty="0" err="1"/>
              <a:t>mail</a:t>
            </a:r>
            <a:r>
              <a:rPr lang="uk-UA" sz="2400" b="1" dirty="0"/>
              <a:t>: </a:t>
            </a:r>
            <a:r>
              <a:rPr lang="uk-UA" sz="2400" dirty="0">
                <a:hlinkClick r:id="rId4"/>
              </a:rPr>
              <a:t>yefimenko.andrii@gmail.com</a:t>
            </a:r>
            <a:r>
              <a:rPr lang="en-US" sz="2400" dirty="0"/>
              <a:t> </a:t>
            </a:r>
            <a:endParaRPr lang="uk-UA" sz="2400" dirty="0"/>
          </a:p>
          <a:p>
            <a:r>
              <a:rPr lang="uk-UA" sz="2400" dirty="0">
                <a:hlinkClick r:id="rId5"/>
              </a:rPr>
              <a:t>https://www.facebook.com/andrii.yefimenko.10</a:t>
            </a:r>
            <a:r>
              <a:rPr lang="en-US" sz="2400" dirty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61992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415" y="4513385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education@ztu.edu.ua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3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A262F-F32F-4E4C-9F16-513CEB67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портал для закладів загальної середньої освіти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E89E8A-1387-48C4-9E81-902ECBEFBF01}"/>
              </a:ext>
            </a:extLst>
          </p:cNvPr>
          <p:cNvSpPr/>
          <p:nvPr/>
        </p:nvSpPr>
        <p:spPr>
          <a:xfrm>
            <a:off x="9457677" y="5347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7C1C45-6C93-4994-95E1-E83655CE1D97}"/>
              </a:ext>
            </a:extLst>
          </p:cNvPr>
          <p:cNvSpPr/>
          <p:nvPr/>
        </p:nvSpPr>
        <p:spPr>
          <a:xfrm>
            <a:off x="4145318" y="230002"/>
            <a:ext cx="7772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42586"/>
                </a:solidFill>
                <a:latin typeface="+mj-lt"/>
              </a:rPr>
              <a:t>Освітній портал для закладів загальної середньої освіти</a:t>
            </a:r>
            <a:endParaRPr lang="ru-UA" sz="2800" dirty="0">
              <a:solidFill>
                <a:srgbClr val="042586"/>
              </a:solidFill>
              <a:latin typeface="+mj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8D7793-4E0D-4740-A055-86A30596CC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1504" y="3383373"/>
            <a:ext cx="2119496" cy="1827902"/>
          </a:xfrm>
          <a:prstGeom prst="rect">
            <a:avLst/>
          </a:prstGeom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4B185C05-F9F5-43C7-BA5C-3797866C9EDB}"/>
              </a:ext>
            </a:extLst>
          </p:cNvPr>
          <p:cNvSpPr/>
          <p:nvPr/>
        </p:nvSpPr>
        <p:spPr>
          <a:xfrm>
            <a:off x="4253970" y="5596359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42586"/>
                </a:solidFill>
                <a:latin typeface="+mj-lt"/>
              </a:rPr>
              <a:t>Адреса: </a:t>
            </a:r>
            <a:r>
              <a:rPr lang="en-US" sz="2400">
                <a:hlinkClick r:id="rId4"/>
              </a:rPr>
              <a:t>https://</a:t>
            </a:r>
            <a:r>
              <a:rPr lang="en-US" sz="2400" dirty="0">
                <a:hlinkClick r:id="rId4"/>
              </a:rPr>
              <a:t>education.ztu.edu.ua/</a:t>
            </a:r>
            <a:r>
              <a:rPr lang="en-US" sz="2400" dirty="0"/>
              <a:t> </a:t>
            </a:r>
            <a:endParaRPr lang="ru-UA" sz="2400" b="1" dirty="0">
              <a:latin typeface="+mj-lt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A6A3EBF3-0AF2-4640-B24B-6E2C9F78B4FA}"/>
              </a:ext>
            </a:extLst>
          </p:cNvPr>
          <p:cNvSpPr/>
          <p:nvPr/>
        </p:nvSpPr>
        <p:spPr>
          <a:xfrm>
            <a:off x="4253970" y="424442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42586"/>
                </a:solidFill>
                <a:latin typeface="+mj-lt"/>
              </a:rPr>
              <a:t>Реєстрація на підключення: </a:t>
            </a:r>
            <a:r>
              <a:rPr lang="en-US" sz="2400" dirty="0">
                <a:hlinkClick r:id="rId5"/>
              </a:rPr>
              <a:t>https://bit.ly/3duqfcK</a:t>
            </a:r>
            <a:r>
              <a:rPr lang="en-US" sz="2400" dirty="0"/>
              <a:t> </a:t>
            </a:r>
            <a:endParaRPr lang="ru-UA" sz="2400" b="1" dirty="0">
              <a:latin typeface="+mj-lt"/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36EA8C31-496A-4205-B34B-05A22C5C6D4E}"/>
              </a:ext>
            </a:extLst>
          </p:cNvPr>
          <p:cNvSpPr/>
          <p:nvPr/>
        </p:nvSpPr>
        <p:spPr>
          <a:xfrm>
            <a:off x="4253970" y="1446554"/>
            <a:ext cx="7772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42586"/>
                </a:solidFill>
                <a:latin typeface="+mj-lt"/>
              </a:rPr>
              <a:t>Призначення: </a:t>
            </a:r>
            <a:r>
              <a:rPr lang="uk-UA" sz="2400" dirty="0"/>
              <a:t>розміщення на </a:t>
            </a:r>
            <a:r>
              <a:rPr lang="uk-UA" sz="2400" dirty="0" err="1"/>
              <a:t>вебпорталі</a:t>
            </a:r>
            <a:r>
              <a:rPr lang="uk-UA" sz="2400" dirty="0"/>
              <a:t> навчальних матеріалів для кожного класу і предмету та забезпечення можливості доступу до них з будь-якого пристрою через Інтернет </a:t>
            </a:r>
            <a:endParaRPr lang="ru-UA" sz="2400" b="1" dirty="0">
              <a:latin typeface="+mj-lt"/>
            </a:endParaRPr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29039B58-CBF3-47D9-8055-7FB8561E9257}"/>
              </a:ext>
            </a:extLst>
          </p:cNvPr>
          <p:cNvSpPr/>
          <p:nvPr/>
        </p:nvSpPr>
        <p:spPr>
          <a:xfrm>
            <a:off x="4253970" y="3404560"/>
            <a:ext cx="7772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42586"/>
                </a:solidFill>
                <a:latin typeface="+mj-lt"/>
              </a:rPr>
              <a:t>Технічна платформа: </a:t>
            </a:r>
            <a:r>
              <a:rPr lang="en-US" sz="2400" dirty="0"/>
              <a:t>Moodle</a:t>
            </a:r>
            <a:endParaRPr lang="ru-UA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404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A262F-F32F-4E4C-9F16-513CEB67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портал для закладів загальної середньої освіти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E89E8A-1387-48C4-9E81-902ECBEFBF01}"/>
              </a:ext>
            </a:extLst>
          </p:cNvPr>
          <p:cNvSpPr/>
          <p:nvPr/>
        </p:nvSpPr>
        <p:spPr>
          <a:xfrm>
            <a:off x="9457677" y="5347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317" y="338137"/>
            <a:ext cx="8151158" cy="590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A262F-F32F-4E4C-9F16-513CEB67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портал для закладів загальної середньої освіти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E89E8A-1387-48C4-9E81-902ECBEFBF01}"/>
              </a:ext>
            </a:extLst>
          </p:cNvPr>
          <p:cNvSpPr/>
          <p:nvPr/>
        </p:nvSpPr>
        <p:spPr>
          <a:xfrm>
            <a:off x="9457677" y="5347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12" y="295275"/>
            <a:ext cx="8020388" cy="59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7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A262F-F32F-4E4C-9F16-513CEB67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портал для закладів загальної середньої освіти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E89E8A-1387-48C4-9E81-902ECBEFBF01}"/>
              </a:ext>
            </a:extLst>
          </p:cNvPr>
          <p:cNvSpPr/>
          <p:nvPr/>
        </p:nvSpPr>
        <p:spPr>
          <a:xfrm>
            <a:off x="9457677" y="5347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52387"/>
            <a:ext cx="81629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A262F-F32F-4E4C-9F16-513CEB67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портал для закладів загальної середньої освіти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E89E8A-1387-48C4-9E81-902ECBEFBF01}"/>
              </a:ext>
            </a:extLst>
          </p:cNvPr>
          <p:cNvSpPr/>
          <p:nvPr/>
        </p:nvSpPr>
        <p:spPr>
          <a:xfrm>
            <a:off x="9457677" y="5347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30813"/>
            <a:ext cx="7620000" cy="68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A262F-F32F-4E4C-9F16-513CEB67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портал для закладів загальної середньої освіти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E89E8A-1387-48C4-9E81-902ECBEFBF01}"/>
              </a:ext>
            </a:extLst>
          </p:cNvPr>
          <p:cNvSpPr/>
          <p:nvPr/>
        </p:nvSpPr>
        <p:spPr>
          <a:xfrm>
            <a:off x="9457677" y="5347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87" y="8144"/>
            <a:ext cx="8062913" cy="62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2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A262F-F32F-4E4C-9F16-513CEB67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портал для закладів загальної середньої освіти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E89E8A-1387-48C4-9E81-902ECBEFBF01}"/>
              </a:ext>
            </a:extLst>
          </p:cNvPr>
          <p:cNvSpPr/>
          <p:nvPr/>
        </p:nvSpPr>
        <p:spPr>
          <a:xfrm>
            <a:off x="9457677" y="5347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7666"/>
          <a:stretch/>
        </p:blipFill>
        <p:spPr>
          <a:xfrm>
            <a:off x="4014787" y="11764"/>
            <a:ext cx="8034338" cy="67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66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450</Words>
  <Application>Microsoft Office PowerPoint</Application>
  <PresentationFormat>Широкий екран</PresentationFormat>
  <Paragraphs>86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4" baseType="lpstr">
      <vt:lpstr>Montserrat</vt:lpstr>
      <vt:lpstr>Arial</vt:lpstr>
      <vt:lpstr>Тема Office</vt:lpstr>
      <vt:lpstr>Презентація PowerPoint</vt:lpstr>
      <vt:lpstr>Освітній портал для закладів загальної середньої освіти</vt:lpstr>
      <vt:lpstr>Освітній портал для закладів загальної середньої освіти</vt:lpstr>
      <vt:lpstr>Освітній портал для закладів загальної середньої освіти</vt:lpstr>
      <vt:lpstr>Освітній портал для закладів загальної середньої освіти</vt:lpstr>
      <vt:lpstr>Освітній портал для закладів загальної середньої освіти</vt:lpstr>
      <vt:lpstr>Освітній портал для закладів загальної середньої освіти</vt:lpstr>
      <vt:lpstr>Освітній портал для закладів загальної середньої освіти</vt:lpstr>
      <vt:lpstr>Освітній портал для закладів загальної середньої освіти</vt:lpstr>
      <vt:lpstr>Освітній портал для закладів загальної середньої освіти</vt:lpstr>
      <vt:lpstr>Освітній портал для закладів загальної середньої освіти</vt:lpstr>
      <vt:lpstr>Онлайн курс «Хмарні технології у дистанційному навчанні в умовах карантину»</vt:lpstr>
      <vt:lpstr>Онлайн курс «Хмарні технології у дистанційному навчанні в умовах карантину»</vt:lpstr>
      <vt:lpstr>Онлайн курс «Хмарні технології у дистанційному навчанні в умовах карантину»</vt:lpstr>
      <vt:lpstr>Всеукраїнська олімпіада  з математики  для абітурієнтів </vt:lpstr>
      <vt:lpstr>Всеукраїнська олімпіада з математики  для абітурієнтів </vt:lpstr>
      <vt:lpstr>Презентація PowerPoint</vt:lpstr>
      <vt:lpstr>Всеукраїнська ініціатива  Cisco IoT Step  by Step - 2020  з Житомирською політехнікою</vt:lpstr>
      <vt:lpstr>Всеукраїнська ініціатива  Cisco IoT Step  by Step - 2020  з Житомирською політехнікою</vt:lpstr>
      <vt:lpstr>Всеукраїнська ініціатива  Cisco IoT Step  by Step - 2020  з Житомирською політехнікою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Любченко</dc:creator>
  <cp:lastModifiedBy>Денисюк Олена Григорівна</cp:lastModifiedBy>
  <cp:revision>141</cp:revision>
  <dcterms:created xsi:type="dcterms:W3CDTF">2020-01-20T12:18:04Z</dcterms:created>
  <dcterms:modified xsi:type="dcterms:W3CDTF">2020-03-26T11:18:11Z</dcterms:modified>
</cp:coreProperties>
</file>