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38"/>
  </p:notesMasterIdLst>
  <p:sldIdLst>
    <p:sldId id="256" r:id="rId2"/>
    <p:sldId id="292" r:id="rId3"/>
    <p:sldId id="290" r:id="rId4"/>
    <p:sldId id="258" r:id="rId5"/>
    <p:sldId id="285" r:id="rId6"/>
    <p:sldId id="289" r:id="rId7"/>
    <p:sldId id="287" r:id="rId8"/>
    <p:sldId id="259" r:id="rId9"/>
    <p:sldId id="260" r:id="rId10"/>
    <p:sldId id="261" r:id="rId11"/>
    <p:sldId id="293" r:id="rId12"/>
    <p:sldId id="294" r:id="rId13"/>
    <p:sldId id="262" r:id="rId14"/>
    <p:sldId id="302" r:id="rId15"/>
    <p:sldId id="295" r:id="rId16"/>
    <p:sldId id="296" r:id="rId17"/>
    <p:sldId id="297" r:id="rId18"/>
    <p:sldId id="263" r:id="rId19"/>
    <p:sldId id="298" r:id="rId20"/>
    <p:sldId id="264" r:id="rId21"/>
    <p:sldId id="265" r:id="rId22"/>
    <p:sldId id="299" r:id="rId23"/>
    <p:sldId id="300" r:id="rId24"/>
    <p:sldId id="266" r:id="rId25"/>
    <p:sldId id="267" r:id="rId26"/>
    <p:sldId id="268" r:id="rId27"/>
    <p:sldId id="304" r:id="rId28"/>
    <p:sldId id="269" r:id="rId29"/>
    <p:sldId id="305" r:id="rId30"/>
    <p:sldId id="306" r:id="rId31"/>
    <p:sldId id="270" r:id="rId32"/>
    <p:sldId id="307" r:id="rId33"/>
    <p:sldId id="308" r:id="rId34"/>
    <p:sldId id="273" r:id="rId35"/>
    <p:sldId id="279" r:id="rId36"/>
    <p:sldId id="284" r:id="rId37"/>
  </p:sldIdLst>
  <p:sldSz cx="9144000" cy="5143500" type="screen16x9"/>
  <p:notesSz cx="6797675" cy="9928225"/>
  <p:embeddedFontLst>
    <p:embeddedFont>
      <p:font typeface="Roboto Slab Regular" panose="020B060402020202020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Monotype Corsiva" panose="03010101010201010101" pitchFamily="66" charset="0"/>
      <p:italic r:id="rId45"/>
    </p:embeddedFont>
    <p:embeddedFont>
      <p:font typeface="Georgia" panose="02040502050405020303" pitchFamily="18" charset="0"/>
      <p:regular r:id="rId46"/>
      <p:bold r:id="rId47"/>
      <p:italic r:id="rId48"/>
      <p:boldItalic r:id="rId49"/>
    </p:embeddedFont>
    <p:embeddedFont>
      <p:font typeface="Lucida Sans Unicode" panose="020B0602030504020204" pitchFamily="34" charset="0"/>
      <p:regular r:id="rId50"/>
    </p:embeddedFont>
    <p:embeddedFont>
      <p:font typeface="Bahnschrift Light" panose="020B0502040204020203" pitchFamily="34" charset="0"/>
      <p:regular r:id="rId51"/>
    </p:embeddedFont>
    <p:embeddedFont>
      <p:font typeface="Constantia" panose="02030602050306030303" pitchFamily="18" charset="0"/>
      <p:regular r:id="rId52"/>
      <p:bold r:id="rId53"/>
      <p:italic r:id="rId54"/>
      <p:boldItalic r:id="rId55"/>
    </p:embeddedFont>
    <p:embeddedFont>
      <p:font typeface="Arial Narrow" panose="020B0606020202030204" pitchFamily="34" charset="0"/>
      <p:regular r:id="rId56"/>
      <p:bold r:id="rId57"/>
      <p:italic r:id="rId58"/>
      <p:boldItalic r:id="rId59"/>
    </p:embeddedFont>
    <p:embeddedFont>
      <p:font typeface="Comic Sans MS" panose="030F0702030302020204" pitchFamily="66" charset="0"/>
      <p:regular r:id="rId60"/>
      <p:bold r:id="rId61"/>
      <p:italic r:id="rId62"/>
      <p:boldItalic r:id="rId63"/>
    </p:embeddedFont>
    <p:embeddedFont>
      <p:font typeface="Bookman Old Style" panose="02050604050505020204" pitchFamily="18" charset="0"/>
      <p:regular r:id="rId64"/>
      <p:bold r:id="rId65"/>
      <p:italic r:id="rId66"/>
      <p:boldItalic r:id="rId67"/>
    </p:embeddedFont>
    <p:embeddedFont>
      <p:font typeface="Segoe Print" panose="02000600000000000000" pitchFamily="2" charset="0"/>
      <p:regular r:id="rId68"/>
      <p:bold r:id="rId69"/>
    </p:embeddedFont>
    <p:embeddedFont>
      <p:font typeface="Verdana" panose="020B0604030504040204" pitchFamily="34" charset="0"/>
      <p:regular r:id="rId70"/>
      <p:bold r:id="rId71"/>
      <p:italic r:id="rId72"/>
      <p:boldItalic r:id="rId73"/>
    </p:embeddedFont>
    <p:embeddedFont>
      <p:font typeface="Aharoni" panose="020B0604020202020204" charset="-79"/>
      <p:bold r:id="rId74"/>
    </p:embeddedFont>
    <p:embeddedFont>
      <p:font typeface="Lato Light" panose="020B0604020202020204" charset="0"/>
      <p:regular r:id="rId75"/>
      <p:bold r:id="rId76"/>
      <p:italic r:id="rId77"/>
      <p:boldItalic r:id="rId78"/>
    </p:embeddedFont>
    <p:embeddedFont>
      <p:font typeface="Ink Free" panose="03080402000500000000" pitchFamily="66" charset="0"/>
      <p:regular r:id="rId79"/>
    </p:embeddedFont>
    <p:embeddedFont>
      <p:font typeface="宋体" panose="02010600030101010101" pitchFamily="2" charset="-122"/>
      <p:regular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CD2"/>
    <a:srgbClr val="FF99FF"/>
    <a:srgbClr val="D581FF"/>
    <a:srgbClr val="33E933"/>
    <a:srgbClr val="FFFF00"/>
    <a:srgbClr val="FF9933"/>
    <a:srgbClr val="009644"/>
    <a:srgbClr val="FF3333"/>
    <a:srgbClr val="02B1BA"/>
    <a:srgbClr val="FC5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987E59-E218-40AF-A085-2D840B101B9F}">
  <a:tblStyle styleId="{CA987E59-E218-40AF-A085-2D840B101B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490" y="16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74" Type="http://schemas.openxmlformats.org/officeDocument/2006/relationships/font" Target="fonts/font36.fntdata"/><Relationship Id="rId79" Type="http://schemas.openxmlformats.org/officeDocument/2006/relationships/font" Target="fonts/font41.fntdata"/><Relationship Id="rId5" Type="http://schemas.openxmlformats.org/officeDocument/2006/relationships/slide" Target="slides/slide4.xml"/><Relationship Id="rId61" Type="http://schemas.openxmlformats.org/officeDocument/2006/relationships/font" Target="fonts/font23.fntdata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77" Type="http://schemas.openxmlformats.org/officeDocument/2006/relationships/font" Target="fonts/font39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72" Type="http://schemas.openxmlformats.org/officeDocument/2006/relationships/font" Target="fonts/font34.fntdata"/><Relationship Id="rId80" Type="http://schemas.openxmlformats.org/officeDocument/2006/relationships/font" Target="fonts/font4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font" Target="fonts/font37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font" Target="fonts/font35.fntdata"/><Relationship Id="rId78" Type="http://schemas.openxmlformats.org/officeDocument/2006/relationships/font" Target="fonts/font40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6" Type="http://schemas.openxmlformats.org/officeDocument/2006/relationships/font" Target="fonts/font38.fntdata"/><Relationship Id="rId7" Type="http://schemas.openxmlformats.org/officeDocument/2006/relationships/slide" Target="slides/slide6.xml"/><Relationship Id="rId71" Type="http://schemas.openxmlformats.org/officeDocument/2006/relationships/font" Target="fonts/font3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66" Type="http://schemas.openxmlformats.org/officeDocument/2006/relationships/font" Target="fonts/font2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/>
              <a:t>Розподіл завдань ЄВІ за складністю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завдань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rgbClr val="D581F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2.2236212437301214E-2"/>
                  <c:y val="7.0702354393055444E-2"/>
                </c:manualLayout>
              </c:layout>
              <c:tx>
                <c:rich>
                  <a:bodyPr/>
                  <a:lstStyle/>
                  <a:p>
                    <a:fld id="{2EBE22F6-A790-4D8E-AAA6-ADFC19AA079A}" type="PERCENTAGE">
                      <a:rPr lang="en-US" sz="1050"/>
                      <a:pPr/>
                      <a:t>[ПРОЦЕНТ]</a:t>
                    </a:fld>
                    <a:endParaRPr lang="uk-UA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7017630757076382"/>
                  <c:y val="3.435384794538495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010591415768619"/>
                  <c:y val="-0.1217383076900682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0040561336806203E-2"/>
                  <c:y val="0.1124561492889270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8615EDA-9DAB-484C-8591-12B0E5A7490B}" type="PERCENTAGE">
                      <a:rPr lang="en-US" sz="1100">
                        <a:solidFill>
                          <a:schemeClr val="tx2">
                            <a:lumMod val="25000"/>
                          </a:schemeClr>
                        </a:solidFill>
                      </a:rPr>
                      <a:pPr>
                        <a:defRPr>
                          <a:solidFill>
                            <a:schemeClr val="tx2">
                              <a:lumMod val="25000"/>
                            </a:schemeClr>
                          </a:solidFill>
                        </a:defRPr>
                      </a:pPr>
                      <a:t>[ПРОЦЕНТ]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2">
                          <a:lumMod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622249791175467E-2"/>
                      <c:h val="0.12983704275171401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Дуже складні </c:v>
                </c:pt>
                <c:pt idx="1">
                  <c:v>Складні</c:v>
                </c:pt>
                <c:pt idx="2">
                  <c:v>Оптимальні</c:v>
                </c:pt>
                <c:pt idx="3">
                  <c:v>Легкі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16</c:v>
                </c:pt>
                <c:pt idx="2">
                  <c:v>21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5593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743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5ed75ccf_02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4820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60% із завданням справилися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253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5f391192_01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937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5ed75ccf_08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251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5f391192_04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907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5f391192_05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425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5f391192_06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308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5f391192_07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613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5f391192_08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501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f391192_02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43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f391192_02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758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5ed75ccf_0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6486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5ed75ccf_02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818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35ed75ccf_05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423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5ed75ccf_02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5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863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f391192_0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365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f391192_02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583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f391192_0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840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p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274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5ed75ccf_01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588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f391192_02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8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22" name="Google Shape;22;p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2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12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17" name="Google Shape;317;p1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12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12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3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3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3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3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3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3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3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3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13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45" name="Google Shape;345;p1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13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48" name="Google Shape;348;p1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13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_1_1_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4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4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4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4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4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4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4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4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4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4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4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14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72" name="Google Shape;372;p1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14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75" name="Google Shape;375;p1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14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3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51" name="Google Shape;51;p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886100" y="2916252"/>
            <a:ext cx="3371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3811800" y="-194800"/>
            <a:ext cx="1520400" cy="152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4982150" y="734775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3469949" y="810973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3109875" y="154418"/>
            <a:ext cx="508800" cy="508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5395528" y="-85690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/>
          <p:nvPr/>
        </p:nvSpPr>
        <p:spPr>
          <a:xfrm>
            <a:off x="-140400" y="3784204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>
            <a:off x="8079301" y="44162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>
            <a:off x="407150" y="4701449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8896576" y="412332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7800547" y="46533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8471997" y="4203227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528659" y="350927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8327788" y="4664713"/>
            <a:ext cx="382244" cy="382244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154025" y="4093698"/>
            <a:ext cx="508851" cy="478711"/>
            <a:chOff x="5972700" y="2330200"/>
            <a:chExt cx="411625" cy="387275"/>
          </a:xfrm>
        </p:grpSpPr>
        <p:sp>
          <p:nvSpPr>
            <p:cNvPr id="83" name="Google Shape;83;p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5222963" y="889722"/>
            <a:ext cx="292923" cy="464285"/>
            <a:chOff x="6718575" y="2318625"/>
            <a:chExt cx="256950" cy="407375"/>
          </a:xfrm>
        </p:grpSpPr>
        <p:sp>
          <p:nvSpPr>
            <p:cNvPr id="86" name="Google Shape;86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1242275" y="1704600"/>
            <a:ext cx="6659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sz="3000" i="1"/>
            </a:lvl1pPr>
            <a:lvl2pPr marL="914400" lvl="1" indent="-41910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3000" i="1"/>
            </a:lvl2pPr>
            <a:lvl3pPr marL="1371600" lvl="2" indent="-41910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3000" i="1"/>
            </a:lvl3pPr>
            <a:lvl4pPr marL="1828800" lvl="3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4pPr>
            <a:lvl5pPr marL="2286000" lvl="4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5pPr>
            <a:lvl6pPr marL="2743200" lvl="5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6pPr>
            <a:lvl7pPr marL="3200400" lvl="6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7pPr>
            <a:lvl8pPr marL="3657600" lvl="7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8pPr>
            <a:lvl9pPr marL="4114800" lvl="8" indent="-419100" algn="ctr">
              <a:spcBef>
                <a:spcPts val="1000"/>
              </a:spcBef>
              <a:spcAft>
                <a:spcPts val="1000"/>
              </a:spcAft>
              <a:buSzPts val="3000"/>
              <a:buChar char="◦"/>
              <a:defRPr sz="3000" i="1"/>
            </a:lvl9pPr>
          </a:lstStyle>
          <a:p>
            <a:endParaRPr/>
          </a:p>
        </p:txBody>
      </p:sp>
      <p:sp>
        <p:nvSpPr>
          <p:cNvPr id="95" name="Google Shape;95;p4"/>
          <p:cNvSpPr txBox="1"/>
          <p:nvPr/>
        </p:nvSpPr>
        <p:spPr>
          <a:xfrm>
            <a:off x="3593400" y="8930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  <a:endParaRPr sz="9600" b="1">
              <a:solidFill>
                <a:srgbClr val="FFFFFF"/>
              </a:solidFill>
            </a:endParaRPr>
          </a:p>
        </p:txBody>
      </p:sp>
      <p:sp>
        <p:nvSpPr>
          <p:cNvPr id="96" name="Google Shape;96;p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5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13" name="Google Shape;113;p5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5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16" name="Google Shape;11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◦"/>
              <a:defRPr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◦"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6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43" name="Google Shape;143;p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6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46" name="Google Shape;146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2830925" y="1200150"/>
            <a:ext cx="25164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2"/>
          </p:nvPr>
        </p:nvSpPr>
        <p:spPr>
          <a:xfrm>
            <a:off x="5651044" y="1200150"/>
            <a:ext cx="26715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7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7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74" name="Google Shape;174;p7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7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77" name="Google Shape;177;p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2683000" y="1428750"/>
            <a:ext cx="1858800" cy="27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4637114" y="1428750"/>
            <a:ext cx="1858800" cy="27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body" idx="3"/>
          </p:nvPr>
        </p:nvSpPr>
        <p:spPr>
          <a:xfrm>
            <a:off x="6591228" y="1428750"/>
            <a:ext cx="1858800" cy="27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600"/>
              </a:spcBef>
              <a:spcAft>
                <a:spcPts val="0"/>
              </a:spcAft>
              <a:buSzPts val="1300"/>
              <a:buChar char="○"/>
              <a:defRPr sz="1300"/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SzPts val="1300"/>
              <a:buChar char="◦"/>
              <a:defRPr sz="1300"/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SzPts val="1300"/>
              <a:buChar char="◦"/>
              <a:defRPr sz="13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06" name="Google Shape;206;p8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8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209" name="Google Shape;209;p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794200" y="78224"/>
            <a:ext cx="141600" cy="14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-140400" y="150205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>
            <a:off x="8079301" y="3776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696550" y="917625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8924303" y="11938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>
            <a:off x="7724347" y="7671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"/>
          <p:cNvSpPr/>
          <p:nvPr/>
        </p:nvSpPr>
        <p:spPr>
          <a:xfrm>
            <a:off x="8923937" y="451941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528659" y="-12472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8327788" y="626113"/>
            <a:ext cx="382244" cy="382244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9"/>
          <p:cNvGrpSpPr/>
          <p:nvPr/>
        </p:nvGrpSpPr>
        <p:grpSpPr>
          <a:xfrm>
            <a:off x="154025" y="438904"/>
            <a:ext cx="508851" cy="478711"/>
            <a:chOff x="5972700" y="2330200"/>
            <a:chExt cx="411625" cy="387275"/>
          </a:xfrm>
        </p:grpSpPr>
        <p:sp>
          <p:nvSpPr>
            <p:cNvPr id="231" name="Google Shape;231;p9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457200" y="41777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100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234" name="Google Shape;234;p9"/>
          <p:cNvSpPr/>
          <p:nvPr/>
        </p:nvSpPr>
        <p:spPr>
          <a:xfrm>
            <a:off x="7720375" y="103875"/>
            <a:ext cx="626400" cy="6264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>
            <a:off x="7915421" y="229147"/>
            <a:ext cx="236882" cy="375437"/>
            <a:chOff x="6718575" y="2318625"/>
            <a:chExt cx="256950" cy="407375"/>
          </a:xfrm>
        </p:grpSpPr>
        <p:sp>
          <p:nvSpPr>
            <p:cNvPr id="236" name="Google Shape;236;p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" name="Google Shape;244;p9"/>
          <p:cNvSpPr txBox="1">
            <a:spLocks noGrp="1"/>
          </p:cNvSpPr>
          <p:nvPr>
            <p:ph type="sldNum" idx="12"/>
          </p:nvPr>
        </p:nvSpPr>
        <p:spPr>
          <a:xfrm>
            <a:off x="8117984" y="430368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0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0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0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" name="Google Shape;260;p10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61" name="Google Shape;261;p1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10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64" name="Google Shape;264;p1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0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660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hyperlink" Target="https://zno.testportal.com.ua/master/logi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"/>
          <p:cNvSpPr txBox="1">
            <a:spLocks noGrp="1"/>
          </p:cNvSpPr>
          <p:nvPr>
            <p:ph type="ctrTitle"/>
          </p:nvPr>
        </p:nvSpPr>
        <p:spPr>
          <a:xfrm>
            <a:off x="2500298" y="961350"/>
            <a:ext cx="4143404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4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ЄДИНИЙ ВСТУПНИЙ ІСПИТ </a:t>
            </a:r>
            <a:br>
              <a:rPr lang="uk-UA" sz="4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uk-UA" sz="4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(ЄВІ)</a:t>
            </a:r>
            <a:endParaRPr lang="uk-UA" sz="4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9689">
            <a:off x="7030823" y="306863"/>
            <a:ext cx="1857986" cy="6840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57350" name="AutoShape 6" descr="https://vintest.org.ua/wp-content/uploads/cropped-logo_vinnytskyi-scaled-e157562145785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4835723"/>
            <a:ext cx="8501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Monotype Corsiva" pitchFamily="66" charset="0"/>
              </a:rPr>
              <a:t>“Our greatest weakness lies in giving up. The most certain way to succeed is always to try just one more time.” – Thomas A. Edison</a:t>
            </a:r>
            <a:endParaRPr lang="en-US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"/>
          <p:cNvSpPr txBox="1">
            <a:spLocks noGrp="1"/>
          </p:cNvSpPr>
          <p:nvPr>
            <p:ph type="title"/>
          </p:nvPr>
        </p:nvSpPr>
        <p:spPr>
          <a:xfrm>
            <a:off x="144074" y="559475"/>
            <a:ext cx="2284785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400" b="1" dirty="0" smtClean="0"/>
              <a:t>ЗАГАЛЬНА ХАРАКТЕРИСТИКА ТЕСТУ З АНГЛІЙСЬКОЇ МОВИ ЄДИНОГО ВСТУПНОГО ІСПИТУ ДЛЯ ВСТУПУ У 2019 РОЦІ</a:t>
            </a:r>
            <a:endParaRPr sz="1400" b="1"/>
          </a:p>
        </p:txBody>
      </p:sp>
      <p:sp>
        <p:nvSpPr>
          <p:cNvPr id="424" name="Google Shape;424;p20"/>
          <p:cNvSpPr txBox="1">
            <a:spLocks noGrp="1"/>
          </p:cNvSpPr>
          <p:nvPr>
            <p:ph type="body" idx="1"/>
          </p:nvPr>
        </p:nvSpPr>
        <p:spPr>
          <a:xfrm>
            <a:off x="2928926" y="714362"/>
            <a:ext cx="5292300" cy="1071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uk-UA" sz="1800" dirty="0" smtClean="0"/>
              <a:t>Загальна кількість завдань тесту – </a:t>
            </a:r>
            <a:r>
              <a:rPr lang="uk-UA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r>
            <a:r>
              <a:rPr lang="uk-UA" sz="1800" dirty="0" smtClean="0"/>
              <a:t>.</a:t>
            </a:r>
          </a:p>
          <a:p>
            <a:pPr lvl="0">
              <a:spcBef>
                <a:spcPts val="0"/>
              </a:spcBef>
            </a:pPr>
            <a:r>
              <a:rPr lang="uk-UA" sz="1800" dirty="0" smtClean="0"/>
              <a:t>На виконання тесту відведено </a:t>
            </a:r>
            <a:r>
              <a:rPr lang="uk-UA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хвилин</a:t>
            </a:r>
            <a:r>
              <a:rPr lang="uk-UA" sz="1800" dirty="0" smtClean="0"/>
              <a:t>.</a:t>
            </a:r>
          </a:p>
          <a:p>
            <a:pPr lvl="0">
              <a:spcBef>
                <a:spcPts val="0"/>
              </a:spcBef>
            </a:pPr>
            <a:r>
              <a:rPr lang="uk-UA" sz="1800" dirty="0" smtClean="0"/>
              <a:t>Тест складається з двох частин</a:t>
            </a:r>
            <a:r>
              <a:rPr lang="ru-RU" sz="1800" dirty="0" smtClean="0"/>
              <a:t>:</a:t>
            </a:r>
            <a:endParaRPr lang="uk-UA" sz="1800" dirty="0"/>
          </a:p>
        </p:txBody>
      </p:sp>
      <p:sp>
        <p:nvSpPr>
          <p:cNvPr id="425" name="Google Shape;425;p20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5" name="Google Shape;424;p20"/>
          <p:cNvSpPr txBox="1">
            <a:spLocks/>
          </p:cNvSpPr>
          <p:nvPr/>
        </p:nvSpPr>
        <p:spPr>
          <a:xfrm>
            <a:off x="0" y="3929072"/>
            <a:ext cx="6858048" cy="92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tabLst/>
              <a:defRPr/>
            </a:pPr>
            <a:r>
              <a:rPr kumimoji="0" lang="uk-UA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itchFamily="66" charset="0"/>
                <a:ea typeface="Lato Light"/>
                <a:cs typeface="Lato Light"/>
                <a:sym typeface="Lato Light"/>
              </a:rPr>
              <a:t>       У</a:t>
            </a:r>
            <a:r>
              <a:rPr kumimoji="0" lang="uk-UA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itchFamily="66" charset="0"/>
                <a:ea typeface="Lato Light"/>
                <a:cs typeface="Lato Light"/>
                <a:sym typeface="Lato Light"/>
              </a:rPr>
              <a:t> 2020 році схеми нарахування балів  та загальні характеристики екзаменаційних робіт ЄВІ будуть розміщені на сайті УЦОЯО до </a:t>
            </a:r>
            <a:r>
              <a:rPr kumimoji="0" lang="uk-UA" i="0" u="sng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Lato Light"/>
                <a:cs typeface="Lato Light"/>
                <a:sym typeface="Lato Light"/>
              </a:rPr>
              <a:t>30.04.2020</a:t>
            </a:r>
            <a:r>
              <a:rPr kumimoji="0" lang="uk-UA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itchFamily="66" charset="0"/>
                <a:ea typeface="Lato Light"/>
                <a:cs typeface="Lato Light"/>
                <a:sym typeface="Lato Light"/>
              </a:rPr>
              <a:t>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itchFamily="66" charset="0"/>
              <a:ea typeface="Lato Light"/>
              <a:cs typeface="Lato Light"/>
              <a:sym typeface="Lato Ligh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00298" y="1928808"/>
            <a:ext cx="3071834" cy="1571636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Частина «</a:t>
            </a:r>
            <a:r>
              <a:rPr lang="uk-UA" b="1" dirty="0" smtClean="0">
                <a:solidFill>
                  <a:srgbClr val="C00000"/>
                </a:solidFill>
              </a:rPr>
              <a:t>Читання</a:t>
            </a:r>
            <a:r>
              <a:rPr lang="uk-UA" dirty="0" smtClean="0">
                <a:solidFill>
                  <a:srgbClr val="C00000"/>
                </a:solidFill>
              </a:rPr>
              <a:t>» </a:t>
            </a:r>
          </a:p>
          <a:p>
            <a:pPr algn="ctr"/>
            <a:r>
              <a:rPr lang="uk-UA" dirty="0" smtClean="0">
                <a:solidFill>
                  <a:srgbClr val="C00000"/>
                </a:solidFill>
              </a:rPr>
              <a:t>(Tasks 1–4)</a:t>
            </a:r>
          </a:p>
          <a:p>
            <a:pPr algn="ctr"/>
            <a:r>
              <a:rPr lang="uk-UA" dirty="0" smtClean="0">
                <a:solidFill>
                  <a:srgbClr val="C00000"/>
                </a:solidFill>
              </a:rPr>
              <a:t> </a:t>
            </a:r>
            <a:r>
              <a:rPr lang="uk-UA" dirty="0" smtClean="0"/>
              <a:t>містить 22 завдання різних форм. Відповіді на ці завдання позначаються в бланку відповідей А</a:t>
            </a:r>
            <a:endParaRPr lang="uk-UA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43570" y="1928808"/>
            <a:ext cx="3071834" cy="1571636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Частина</a:t>
            </a:r>
            <a:r>
              <a:rPr lang="uk-UA" b="1" dirty="0" smtClean="0">
                <a:solidFill>
                  <a:srgbClr val="C00000"/>
                </a:solidFill>
              </a:rPr>
              <a:t> «Використання мови» </a:t>
            </a:r>
            <a:r>
              <a:rPr lang="uk-UA" dirty="0" smtClean="0">
                <a:solidFill>
                  <a:srgbClr val="C00000"/>
                </a:solidFill>
              </a:rPr>
              <a:t>(Task 5 та Task 6) </a:t>
            </a:r>
          </a:p>
          <a:p>
            <a:pPr algn="ctr"/>
            <a:r>
              <a:rPr lang="uk-UA" dirty="0" smtClean="0"/>
              <a:t>містить 20 завдань. Відповіді на ці завдання позначаються в бланку відповідей А</a:t>
            </a:r>
            <a:endParaRPr lang="uk-UA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4786314" y="1643056"/>
            <a:ext cx="785818" cy="214314"/>
          </a:xfrm>
          <a:prstGeom prst="straightConnector1">
            <a:avLst/>
          </a:prstGeom>
          <a:ln w="15875" cmpd="dbl">
            <a:solidFill>
              <a:schemeClr val="accent4">
                <a:lumMod val="50000"/>
              </a:schemeClr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000760" y="1643056"/>
            <a:ext cx="785818" cy="214314"/>
          </a:xfrm>
          <a:prstGeom prst="straightConnector1">
            <a:avLst/>
          </a:prstGeom>
          <a:ln w="15875" cmpd="dbl">
            <a:solidFill>
              <a:schemeClr val="accent4">
                <a:lumMod val="50000"/>
              </a:schemeClr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Тест складається із завдань трьох форм: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868" y="1000114"/>
            <a:ext cx="5214974" cy="32673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ru-RU" sz="1200" b="1" dirty="0" smtClean="0">
                <a:solidFill>
                  <a:srgbClr val="C00000"/>
                </a:solidFill>
              </a:rPr>
              <a:t>Завдання на встановлення відповідності (</a:t>
            </a:r>
            <a:r>
              <a:rPr lang="en-GB" sz="1200" b="1" dirty="0" smtClean="0">
                <a:solidFill>
                  <a:srgbClr val="C00000"/>
                </a:solidFill>
              </a:rPr>
              <a:t>Task 1: № 1–5, Task 3: № 11–16). </a:t>
            </a:r>
            <a:r>
              <a:rPr lang="uk-UA" sz="1200" b="1" dirty="0" smtClean="0">
                <a:solidFill>
                  <a:srgbClr val="C00000"/>
                </a:solidFill>
              </a:rPr>
              <a:t> </a:t>
            </a:r>
            <a:r>
              <a:rPr lang="ru-RU" sz="1200" dirty="0" smtClean="0"/>
              <a:t>У завданнях пропонується підібрати заголовки до текстів/частин текстів із наведених варіантів; твердження/ситуації до оголошень/текстів; запитання до відповідей або відповіді до запитань.</a:t>
            </a:r>
          </a:p>
          <a:p>
            <a:pPr>
              <a:spcAft>
                <a:spcPts val="1200"/>
              </a:spcAft>
            </a:pPr>
            <a:r>
              <a:rPr lang="ru-RU" sz="1200" b="1" dirty="0" smtClean="0">
                <a:solidFill>
                  <a:srgbClr val="C00000"/>
                </a:solidFill>
              </a:rPr>
              <a:t>Завдання з вибором однієї правильної відповіді (</a:t>
            </a:r>
            <a:r>
              <a:rPr lang="en-GB" sz="1200" b="1" dirty="0" smtClean="0">
                <a:solidFill>
                  <a:srgbClr val="C00000"/>
                </a:solidFill>
              </a:rPr>
              <a:t>Task 2: № 6–10). </a:t>
            </a:r>
            <a:r>
              <a:rPr lang="ru-RU" sz="1200" dirty="0" smtClean="0"/>
              <a:t>Завдання складається з основи та чотирьох варіантів відповіді, з яких лише один правильний.</a:t>
            </a:r>
          </a:p>
          <a:p>
            <a:pPr>
              <a:spcAft>
                <a:spcPts val="1200"/>
              </a:spcAft>
            </a:pPr>
            <a:r>
              <a:rPr lang="ru-RU" sz="1200" b="1" dirty="0" smtClean="0">
                <a:solidFill>
                  <a:srgbClr val="C00000"/>
                </a:solidFill>
              </a:rPr>
              <a:t>Завдання на заповнення пропусків у тексті (Task 4: № 17–22, Task 5: № 23–32, Task 6: № 33–42). </a:t>
            </a:r>
            <a:r>
              <a:rPr lang="ru-RU" sz="1200" dirty="0" smtClean="0"/>
              <a:t>У завданнях пропонується доповнити абзаци/речення в тексті реченнями/ частинами речень, словосполученнями/словами із наведених варіантів.</a:t>
            </a: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/>
          </a:p>
        </p:txBody>
      </p:sp>
      <p:sp>
        <p:nvSpPr>
          <p:cNvPr id="8" name="Овал 7"/>
          <p:cNvSpPr/>
          <p:nvPr/>
        </p:nvSpPr>
        <p:spPr>
          <a:xfrm>
            <a:off x="2786050" y="2214560"/>
            <a:ext cx="857256" cy="642942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 smtClean="0"/>
              <a:t>1 бал</a:t>
            </a:r>
            <a:endParaRPr lang="ru-RU" sz="1200" b="1" dirty="0"/>
          </a:p>
        </p:txBody>
      </p:sp>
      <p:sp>
        <p:nvSpPr>
          <p:cNvPr id="10" name="Овал 9"/>
          <p:cNvSpPr/>
          <p:nvPr/>
        </p:nvSpPr>
        <p:spPr>
          <a:xfrm>
            <a:off x="2786050" y="3071816"/>
            <a:ext cx="857256" cy="642942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 smtClean="0"/>
              <a:t>1 бал</a:t>
            </a:r>
            <a:endParaRPr lang="ru-RU" sz="1200" b="1" dirty="0"/>
          </a:p>
        </p:txBody>
      </p:sp>
      <p:sp>
        <p:nvSpPr>
          <p:cNvPr id="11" name="Овал 10"/>
          <p:cNvSpPr/>
          <p:nvPr/>
        </p:nvSpPr>
        <p:spPr>
          <a:xfrm>
            <a:off x="2786050" y="1285866"/>
            <a:ext cx="857256" cy="642942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 smtClean="0"/>
              <a:t>1 бал</a:t>
            </a:r>
            <a:endParaRPr lang="ru-RU" sz="1200" b="1" dirty="0"/>
          </a:p>
        </p:txBody>
      </p:sp>
      <p:pic>
        <p:nvPicPr>
          <p:cNvPr id="76802" name="Picture 2" descr="Результат пошуку зображень за запитом белые человечки для презентации балл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286130"/>
            <a:ext cx="2071702" cy="1536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1300" dirty="0" smtClean="0"/>
              <a:t>ТАБЛИЦЯ</a:t>
            </a:r>
            <a:br>
              <a:rPr lang="uk-UA" sz="1300" dirty="0" smtClean="0"/>
            </a:br>
            <a:r>
              <a:rPr lang="uk-UA" sz="1300" dirty="0" smtClean="0"/>
              <a:t> відповідності тестових балів, отриманих за виконання екзаменаційної роботи єдиного вступного іспиту з англійської мови для вступу на навчання для здобуття ступеня магістра.</a:t>
            </a:r>
            <a:endParaRPr lang="uk-UA" sz="13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2643174" y="1000114"/>
            <a:ext cx="5748827" cy="3699246"/>
            <a:chOff x="2643174" y="1000114"/>
            <a:chExt cx="5748827" cy="3699246"/>
          </a:xfrm>
        </p:grpSpPr>
        <p:pic>
          <p:nvPicPr>
            <p:cNvPr id="81922" name="Picture 2"/>
            <p:cNvPicPr>
              <a:picLocks noChangeAspect="1" noChangeArrowheads="1"/>
            </p:cNvPicPr>
            <p:nvPr/>
          </p:nvPicPr>
          <p:blipFill>
            <a:blip r:embed="rId2"/>
            <a:srcRect l="18118" t="21341" r="18741" b="3455"/>
            <a:stretch>
              <a:fillRect/>
            </a:stretch>
          </p:blipFill>
          <p:spPr bwMode="auto">
            <a:xfrm>
              <a:off x="2643174" y="1000114"/>
              <a:ext cx="5748827" cy="369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3214678" y="4214824"/>
              <a:ext cx="1586240" cy="1588"/>
            </a:xfrm>
            <a:prstGeom prst="line">
              <a:avLst/>
            </a:prstGeom>
            <a:ln w="158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26" name="Picture 6" descr="Результат пошуку зображень за запитом белые человечки для презентац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214692"/>
            <a:ext cx="1905000" cy="16002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786050" y="500048"/>
            <a:ext cx="5643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>
                <a:solidFill>
                  <a:srgbClr val="C00000"/>
                </a:solidFill>
                <a:latin typeface="Comic Sans MS" pitchFamily="66" charset="0"/>
              </a:rPr>
              <a:t>Предметними фаховими комісіями з питань оцінювання виконання завдань ЄВІ при УЦОЯО встановлено поріг «склав/не склав» – </a:t>
            </a:r>
            <a:r>
              <a:rPr lang="uk-UA" sz="1200" b="1" u="sng" dirty="0" smtClean="0">
                <a:solidFill>
                  <a:srgbClr val="C00000"/>
                </a:solidFill>
                <a:latin typeface="Comic Sans MS" pitchFamily="66" charset="0"/>
              </a:rPr>
              <a:t>12 балів</a:t>
            </a:r>
            <a:r>
              <a:rPr lang="ru-RU" sz="1200" dirty="0" smtClean="0">
                <a:solidFill>
                  <a:srgbClr val="C00000"/>
                </a:solidFill>
                <a:latin typeface="Comic Sans MS" pitchFamily="66" charset="0"/>
              </a:rPr>
              <a:t>. </a:t>
            </a:r>
            <a:endParaRPr lang="ru-RU" sz="12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1"/>
          <p:cNvSpPr txBox="1">
            <a:spLocks noGrp="1"/>
          </p:cNvSpPr>
          <p:nvPr>
            <p:ph type="ctrTitle" idx="4294967295"/>
          </p:nvPr>
        </p:nvSpPr>
        <p:spPr>
          <a:xfrm>
            <a:off x="928662" y="2428874"/>
            <a:ext cx="5009781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 єдиного вступного іспиту з англійської мови (перша зміна)</a:t>
            </a:r>
            <a:b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рік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4294967295"/>
          </p:nvPr>
        </p:nvSpPr>
        <p:spPr>
          <a:xfrm>
            <a:off x="357158" y="3929072"/>
            <a:ext cx="7929617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“Successful and unsuccessful people do not vary greatly in their abilities. They vary in their desires to reach their potential.” – John Maxwell</a:t>
            </a:r>
            <a:endParaRPr lang="en-US" sz="1400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2428860" y="571486"/>
            <a:ext cx="1969656" cy="1729436"/>
            <a:chOff x="3459600" y="628000"/>
            <a:chExt cx="2230506" cy="2241316"/>
          </a:xfrm>
        </p:grpSpPr>
        <p:sp>
          <p:nvSpPr>
            <p:cNvPr id="430" name="Google Shape;430;p21"/>
            <p:cNvSpPr/>
            <p:nvPr/>
          </p:nvSpPr>
          <p:spPr>
            <a:xfrm>
              <a:off x="3459600" y="628000"/>
              <a:ext cx="2224800" cy="222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3" name="Google Shape;433;p21"/>
            <p:cNvGrpSpPr/>
            <p:nvPr/>
          </p:nvGrpSpPr>
          <p:grpSpPr>
            <a:xfrm>
              <a:off x="3940048" y="628007"/>
              <a:ext cx="1447570" cy="1447577"/>
              <a:chOff x="6643075" y="3664250"/>
              <a:chExt cx="407950" cy="407975"/>
            </a:xfrm>
          </p:grpSpPr>
          <p:sp>
            <p:nvSpPr>
              <p:cNvPr id="434" name="Google Shape;434;p21"/>
              <p:cNvSpPr/>
              <p:nvPr/>
            </p:nvSpPr>
            <p:spPr>
              <a:xfrm>
                <a:off x="6794075" y="3815250"/>
                <a:ext cx="211300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8452" h="8452" fill="none" extrusionOk="0">
                    <a:moveTo>
                      <a:pt x="0" y="8135"/>
                    </a:moveTo>
                    <a:lnTo>
                      <a:pt x="0" y="8135"/>
                    </a:lnTo>
                    <a:lnTo>
                      <a:pt x="438" y="8257"/>
                    </a:lnTo>
                    <a:lnTo>
                      <a:pt x="852" y="8354"/>
                    </a:lnTo>
                    <a:lnTo>
                      <a:pt x="1291" y="8403"/>
                    </a:lnTo>
                    <a:lnTo>
                      <a:pt x="1729" y="8452"/>
                    </a:lnTo>
                    <a:lnTo>
                      <a:pt x="2168" y="8452"/>
                    </a:lnTo>
                    <a:lnTo>
                      <a:pt x="2606" y="8427"/>
                    </a:lnTo>
                    <a:lnTo>
                      <a:pt x="3020" y="8378"/>
                    </a:lnTo>
                    <a:lnTo>
                      <a:pt x="3458" y="8281"/>
                    </a:lnTo>
                    <a:lnTo>
                      <a:pt x="3872" y="8184"/>
                    </a:lnTo>
                    <a:lnTo>
                      <a:pt x="4311" y="8037"/>
                    </a:lnTo>
                    <a:lnTo>
                      <a:pt x="4701" y="7867"/>
                    </a:lnTo>
                    <a:lnTo>
                      <a:pt x="5115" y="7672"/>
                    </a:lnTo>
                    <a:lnTo>
                      <a:pt x="5504" y="7429"/>
                    </a:lnTo>
                    <a:lnTo>
                      <a:pt x="5870" y="7185"/>
                    </a:lnTo>
                    <a:lnTo>
                      <a:pt x="6235" y="6893"/>
                    </a:lnTo>
                    <a:lnTo>
                      <a:pt x="6576" y="6576"/>
                    </a:lnTo>
                    <a:lnTo>
                      <a:pt x="6576" y="6576"/>
                    </a:lnTo>
                    <a:lnTo>
                      <a:pt x="6892" y="6235"/>
                    </a:lnTo>
                    <a:lnTo>
                      <a:pt x="7185" y="5870"/>
                    </a:lnTo>
                    <a:lnTo>
                      <a:pt x="7428" y="5505"/>
                    </a:lnTo>
                    <a:lnTo>
                      <a:pt x="7672" y="5115"/>
                    </a:lnTo>
                    <a:lnTo>
                      <a:pt x="7867" y="4701"/>
                    </a:lnTo>
                    <a:lnTo>
                      <a:pt x="8037" y="4311"/>
                    </a:lnTo>
                    <a:lnTo>
                      <a:pt x="8183" y="3873"/>
                    </a:lnTo>
                    <a:lnTo>
                      <a:pt x="8281" y="3459"/>
                    </a:lnTo>
                    <a:lnTo>
                      <a:pt x="8378" y="3020"/>
                    </a:lnTo>
                    <a:lnTo>
                      <a:pt x="8427" y="2606"/>
                    </a:lnTo>
                    <a:lnTo>
                      <a:pt x="8451" y="2168"/>
                    </a:lnTo>
                    <a:lnTo>
                      <a:pt x="8451" y="1730"/>
                    </a:lnTo>
                    <a:lnTo>
                      <a:pt x="8402" y="1291"/>
                    </a:lnTo>
                    <a:lnTo>
                      <a:pt x="8354" y="853"/>
                    </a:lnTo>
                    <a:lnTo>
                      <a:pt x="8256" y="439"/>
                    </a:lnTo>
                    <a:lnTo>
                      <a:pt x="8135" y="0"/>
                    </a:lnTo>
                  </a:path>
                </a:pathLst>
              </a:custGeom>
              <a:noFill/>
              <a:ln w="19050" cap="rnd" cmpd="sng">
                <a:solidFill>
                  <a:srgbClr val="FF97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1"/>
              <p:cNvSpPr/>
              <p:nvPr/>
            </p:nvSpPr>
            <p:spPr>
              <a:xfrm>
                <a:off x="6643075" y="3664250"/>
                <a:ext cx="407950" cy="407975"/>
              </a:xfrm>
              <a:custGeom>
                <a:avLst/>
                <a:gdLst/>
                <a:ahLst/>
                <a:cxnLst/>
                <a:rect l="l" t="t" r="r" b="b"/>
                <a:pathLst>
                  <a:path w="16318" h="16319" fill="none" extrusionOk="0">
                    <a:moveTo>
                      <a:pt x="16074" y="244"/>
                    </a:moveTo>
                    <a:lnTo>
                      <a:pt x="16074" y="244"/>
                    </a:lnTo>
                    <a:lnTo>
                      <a:pt x="15928" y="122"/>
                    </a:lnTo>
                    <a:lnTo>
                      <a:pt x="15758" y="49"/>
                    </a:lnTo>
                    <a:lnTo>
                      <a:pt x="15538" y="0"/>
                    </a:lnTo>
                    <a:lnTo>
                      <a:pt x="15319" y="0"/>
                    </a:lnTo>
                    <a:lnTo>
                      <a:pt x="15051" y="25"/>
                    </a:lnTo>
                    <a:lnTo>
                      <a:pt x="14759" y="73"/>
                    </a:lnTo>
                    <a:lnTo>
                      <a:pt x="14442" y="171"/>
                    </a:lnTo>
                    <a:lnTo>
                      <a:pt x="14102" y="293"/>
                    </a:lnTo>
                    <a:lnTo>
                      <a:pt x="13736" y="439"/>
                    </a:lnTo>
                    <a:lnTo>
                      <a:pt x="13347" y="609"/>
                    </a:lnTo>
                    <a:lnTo>
                      <a:pt x="12957" y="828"/>
                    </a:lnTo>
                    <a:lnTo>
                      <a:pt x="12543" y="1048"/>
                    </a:lnTo>
                    <a:lnTo>
                      <a:pt x="11666" y="1608"/>
                    </a:lnTo>
                    <a:lnTo>
                      <a:pt x="10716" y="2265"/>
                    </a:lnTo>
                    <a:lnTo>
                      <a:pt x="10716" y="2265"/>
                    </a:lnTo>
                    <a:lnTo>
                      <a:pt x="10278" y="2095"/>
                    </a:lnTo>
                    <a:lnTo>
                      <a:pt x="9815" y="1949"/>
                    </a:lnTo>
                    <a:lnTo>
                      <a:pt x="9352" y="1851"/>
                    </a:lnTo>
                    <a:lnTo>
                      <a:pt x="8890" y="1778"/>
                    </a:lnTo>
                    <a:lnTo>
                      <a:pt x="8427" y="1730"/>
                    </a:lnTo>
                    <a:lnTo>
                      <a:pt x="7940" y="1730"/>
                    </a:lnTo>
                    <a:lnTo>
                      <a:pt x="7477" y="1778"/>
                    </a:lnTo>
                    <a:lnTo>
                      <a:pt x="7014" y="1827"/>
                    </a:lnTo>
                    <a:lnTo>
                      <a:pt x="6551" y="1924"/>
                    </a:lnTo>
                    <a:lnTo>
                      <a:pt x="6089" y="2070"/>
                    </a:lnTo>
                    <a:lnTo>
                      <a:pt x="5650" y="2241"/>
                    </a:lnTo>
                    <a:lnTo>
                      <a:pt x="5212" y="2436"/>
                    </a:lnTo>
                    <a:lnTo>
                      <a:pt x="4774" y="2679"/>
                    </a:lnTo>
                    <a:lnTo>
                      <a:pt x="4384" y="2972"/>
                    </a:lnTo>
                    <a:lnTo>
                      <a:pt x="3994" y="3264"/>
                    </a:lnTo>
                    <a:lnTo>
                      <a:pt x="3605" y="3605"/>
                    </a:lnTo>
                    <a:lnTo>
                      <a:pt x="3605" y="3605"/>
                    </a:lnTo>
                    <a:lnTo>
                      <a:pt x="3264" y="3995"/>
                    </a:lnTo>
                    <a:lnTo>
                      <a:pt x="2971" y="4384"/>
                    </a:lnTo>
                    <a:lnTo>
                      <a:pt x="2679" y="4774"/>
                    </a:lnTo>
                    <a:lnTo>
                      <a:pt x="2436" y="5212"/>
                    </a:lnTo>
                    <a:lnTo>
                      <a:pt x="2241" y="5651"/>
                    </a:lnTo>
                    <a:lnTo>
                      <a:pt x="2070" y="6089"/>
                    </a:lnTo>
                    <a:lnTo>
                      <a:pt x="1924" y="6552"/>
                    </a:lnTo>
                    <a:lnTo>
                      <a:pt x="1827" y="7015"/>
                    </a:lnTo>
                    <a:lnTo>
                      <a:pt x="1778" y="7477"/>
                    </a:lnTo>
                    <a:lnTo>
                      <a:pt x="1729" y="7940"/>
                    </a:lnTo>
                    <a:lnTo>
                      <a:pt x="1729" y="8427"/>
                    </a:lnTo>
                    <a:lnTo>
                      <a:pt x="1778" y="8890"/>
                    </a:lnTo>
                    <a:lnTo>
                      <a:pt x="1851" y="9353"/>
                    </a:lnTo>
                    <a:lnTo>
                      <a:pt x="1948" y="9815"/>
                    </a:lnTo>
                    <a:lnTo>
                      <a:pt x="2095" y="10278"/>
                    </a:lnTo>
                    <a:lnTo>
                      <a:pt x="2265" y="10716"/>
                    </a:lnTo>
                    <a:lnTo>
                      <a:pt x="2265" y="10716"/>
                    </a:lnTo>
                    <a:lnTo>
                      <a:pt x="1607" y="11666"/>
                    </a:lnTo>
                    <a:lnTo>
                      <a:pt x="1047" y="12543"/>
                    </a:lnTo>
                    <a:lnTo>
                      <a:pt x="828" y="12957"/>
                    </a:lnTo>
                    <a:lnTo>
                      <a:pt x="609" y="13347"/>
                    </a:lnTo>
                    <a:lnTo>
                      <a:pt x="438" y="13737"/>
                    </a:lnTo>
                    <a:lnTo>
                      <a:pt x="292" y="14102"/>
                    </a:lnTo>
                    <a:lnTo>
                      <a:pt x="170" y="14443"/>
                    </a:lnTo>
                    <a:lnTo>
                      <a:pt x="73" y="14759"/>
                    </a:lnTo>
                    <a:lnTo>
                      <a:pt x="24" y="15052"/>
                    </a:lnTo>
                    <a:lnTo>
                      <a:pt x="0" y="15320"/>
                    </a:lnTo>
                    <a:lnTo>
                      <a:pt x="0" y="15539"/>
                    </a:lnTo>
                    <a:lnTo>
                      <a:pt x="49" y="15758"/>
                    </a:lnTo>
                    <a:lnTo>
                      <a:pt x="122" y="15928"/>
                    </a:lnTo>
                    <a:lnTo>
                      <a:pt x="244" y="16075"/>
                    </a:lnTo>
                    <a:lnTo>
                      <a:pt x="244" y="16075"/>
                    </a:lnTo>
                    <a:lnTo>
                      <a:pt x="341" y="16172"/>
                    </a:lnTo>
                    <a:lnTo>
                      <a:pt x="487" y="16245"/>
                    </a:lnTo>
                    <a:lnTo>
                      <a:pt x="633" y="16294"/>
                    </a:lnTo>
                    <a:lnTo>
                      <a:pt x="804" y="16318"/>
                    </a:lnTo>
                    <a:lnTo>
                      <a:pt x="974" y="16318"/>
                    </a:lnTo>
                    <a:lnTo>
                      <a:pt x="1169" y="16318"/>
                    </a:lnTo>
                    <a:lnTo>
                      <a:pt x="1388" y="16269"/>
                    </a:lnTo>
                    <a:lnTo>
                      <a:pt x="1632" y="16221"/>
                    </a:lnTo>
                    <a:lnTo>
                      <a:pt x="2143" y="16075"/>
                    </a:lnTo>
                    <a:lnTo>
                      <a:pt x="2703" y="15831"/>
                    </a:lnTo>
                    <a:lnTo>
                      <a:pt x="3312" y="15539"/>
                    </a:lnTo>
                    <a:lnTo>
                      <a:pt x="3946" y="15149"/>
                    </a:lnTo>
                    <a:lnTo>
                      <a:pt x="4652" y="14711"/>
                    </a:lnTo>
                    <a:lnTo>
                      <a:pt x="5358" y="14224"/>
                    </a:lnTo>
                    <a:lnTo>
                      <a:pt x="6113" y="13663"/>
                    </a:lnTo>
                    <a:lnTo>
                      <a:pt x="6892" y="13055"/>
                    </a:lnTo>
                    <a:lnTo>
                      <a:pt x="7696" y="12397"/>
                    </a:lnTo>
                    <a:lnTo>
                      <a:pt x="8500" y="11691"/>
                    </a:lnTo>
                    <a:lnTo>
                      <a:pt x="9304" y="10936"/>
                    </a:lnTo>
                    <a:lnTo>
                      <a:pt x="10132" y="10132"/>
                    </a:lnTo>
                    <a:lnTo>
                      <a:pt x="10132" y="10132"/>
                    </a:lnTo>
                    <a:lnTo>
                      <a:pt x="10935" y="9304"/>
                    </a:lnTo>
                    <a:lnTo>
                      <a:pt x="11690" y="8500"/>
                    </a:lnTo>
                    <a:lnTo>
                      <a:pt x="12397" y="7696"/>
                    </a:lnTo>
                    <a:lnTo>
                      <a:pt x="13054" y="6893"/>
                    </a:lnTo>
                    <a:lnTo>
                      <a:pt x="13663" y="6113"/>
                    </a:lnTo>
                    <a:lnTo>
                      <a:pt x="14223" y="5358"/>
                    </a:lnTo>
                    <a:lnTo>
                      <a:pt x="14710" y="4652"/>
                    </a:lnTo>
                    <a:lnTo>
                      <a:pt x="15149" y="3946"/>
                    </a:lnTo>
                    <a:lnTo>
                      <a:pt x="15538" y="3313"/>
                    </a:lnTo>
                    <a:lnTo>
                      <a:pt x="15831" y="2704"/>
                    </a:lnTo>
                    <a:lnTo>
                      <a:pt x="16074" y="2144"/>
                    </a:lnTo>
                    <a:lnTo>
                      <a:pt x="16220" y="1632"/>
                    </a:lnTo>
                    <a:lnTo>
                      <a:pt x="16269" y="1389"/>
                    </a:lnTo>
                    <a:lnTo>
                      <a:pt x="16318" y="1169"/>
                    </a:lnTo>
                    <a:lnTo>
                      <a:pt x="16318" y="975"/>
                    </a:lnTo>
                    <a:lnTo>
                      <a:pt x="16318" y="804"/>
                    </a:lnTo>
                    <a:lnTo>
                      <a:pt x="16293" y="634"/>
                    </a:lnTo>
                    <a:lnTo>
                      <a:pt x="16245" y="487"/>
                    </a:lnTo>
                    <a:lnTo>
                      <a:pt x="16172" y="341"/>
                    </a:lnTo>
                    <a:lnTo>
                      <a:pt x="16074" y="244"/>
                    </a:lnTo>
                    <a:lnTo>
                      <a:pt x="16074" y="244"/>
                    </a:lnTo>
                    <a:close/>
                    <a:moveTo>
                      <a:pt x="1827" y="13810"/>
                    </a:moveTo>
                    <a:lnTo>
                      <a:pt x="1827" y="13810"/>
                    </a:lnTo>
                    <a:lnTo>
                      <a:pt x="1754" y="13737"/>
                    </a:lnTo>
                    <a:lnTo>
                      <a:pt x="1729" y="13639"/>
                    </a:lnTo>
                    <a:lnTo>
                      <a:pt x="1681" y="13542"/>
                    </a:lnTo>
                    <a:lnTo>
                      <a:pt x="1681" y="13444"/>
                    </a:lnTo>
                    <a:lnTo>
                      <a:pt x="1681" y="13176"/>
                    </a:lnTo>
                    <a:lnTo>
                      <a:pt x="1754" y="12884"/>
                    </a:lnTo>
                    <a:lnTo>
                      <a:pt x="1875" y="12519"/>
                    </a:lnTo>
                    <a:lnTo>
                      <a:pt x="2046" y="12153"/>
                    </a:lnTo>
                    <a:lnTo>
                      <a:pt x="2265" y="11715"/>
                    </a:lnTo>
                    <a:lnTo>
                      <a:pt x="2533" y="11277"/>
                    </a:lnTo>
                    <a:lnTo>
                      <a:pt x="2533" y="11277"/>
                    </a:lnTo>
                    <a:lnTo>
                      <a:pt x="2752" y="11642"/>
                    </a:lnTo>
                    <a:lnTo>
                      <a:pt x="3020" y="12007"/>
                    </a:lnTo>
                    <a:lnTo>
                      <a:pt x="3288" y="12373"/>
                    </a:lnTo>
                    <a:lnTo>
                      <a:pt x="3605" y="12714"/>
                    </a:lnTo>
                    <a:lnTo>
                      <a:pt x="3605" y="12714"/>
                    </a:lnTo>
                    <a:lnTo>
                      <a:pt x="3897" y="12957"/>
                    </a:lnTo>
                    <a:lnTo>
                      <a:pt x="4165" y="13201"/>
                    </a:lnTo>
                    <a:lnTo>
                      <a:pt x="4165" y="13201"/>
                    </a:lnTo>
                    <a:lnTo>
                      <a:pt x="3751" y="13444"/>
                    </a:lnTo>
                    <a:lnTo>
                      <a:pt x="3361" y="13639"/>
                    </a:lnTo>
                    <a:lnTo>
                      <a:pt x="3020" y="13785"/>
                    </a:lnTo>
                    <a:lnTo>
                      <a:pt x="2679" y="13883"/>
                    </a:lnTo>
                    <a:lnTo>
                      <a:pt x="2411" y="13956"/>
                    </a:lnTo>
                    <a:lnTo>
                      <a:pt x="2168" y="13956"/>
                    </a:lnTo>
                    <a:lnTo>
                      <a:pt x="2070" y="13931"/>
                    </a:lnTo>
                    <a:lnTo>
                      <a:pt x="1973" y="13907"/>
                    </a:lnTo>
                    <a:lnTo>
                      <a:pt x="1900" y="13858"/>
                    </a:lnTo>
                    <a:lnTo>
                      <a:pt x="1827" y="13810"/>
                    </a:lnTo>
                    <a:lnTo>
                      <a:pt x="1827" y="13810"/>
                    </a:lnTo>
                    <a:close/>
                    <a:moveTo>
                      <a:pt x="8159" y="4482"/>
                    </a:moveTo>
                    <a:lnTo>
                      <a:pt x="8159" y="4482"/>
                    </a:lnTo>
                    <a:lnTo>
                      <a:pt x="8037" y="4482"/>
                    </a:lnTo>
                    <a:lnTo>
                      <a:pt x="7940" y="4433"/>
                    </a:lnTo>
                    <a:lnTo>
                      <a:pt x="7842" y="4384"/>
                    </a:lnTo>
                    <a:lnTo>
                      <a:pt x="7745" y="4311"/>
                    </a:lnTo>
                    <a:lnTo>
                      <a:pt x="7672" y="4238"/>
                    </a:lnTo>
                    <a:lnTo>
                      <a:pt x="7623" y="4141"/>
                    </a:lnTo>
                    <a:lnTo>
                      <a:pt x="7574" y="4019"/>
                    </a:lnTo>
                    <a:lnTo>
                      <a:pt x="7574" y="3897"/>
                    </a:lnTo>
                    <a:lnTo>
                      <a:pt x="7574" y="3897"/>
                    </a:lnTo>
                    <a:lnTo>
                      <a:pt x="7574" y="3775"/>
                    </a:lnTo>
                    <a:lnTo>
                      <a:pt x="7623" y="3678"/>
                    </a:lnTo>
                    <a:lnTo>
                      <a:pt x="7672" y="3580"/>
                    </a:lnTo>
                    <a:lnTo>
                      <a:pt x="7745" y="3483"/>
                    </a:lnTo>
                    <a:lnTo>
                      <a:pt x="7842" y="3410"/>
                    </a:lnTo>
                    <a:lnTo>
                      <a:pt x="7940" y="3361"/>
                    </a:lnTo>
                    <a:lnTo>
                      <a:pt x="8037" y="3337"/>
                    </a:lnTo>
                    <a:lnTo>
                      <a:pt x="8159" y="3313"/>
                    </a:lnTo>
                    <a:lnTo>
                      <a:pt x="8159" y="3313"/>
                    </a:lnTo>
                    <a:lnTo>
                      <a:pt x="8281" y="3337"/>
                    </a:lnTo>
                    <a:lnTo>
                      <a:pt x="8378" y="3361"/>
                    </a:lnTo>
                    <a:lnTo>
                      <a:pt x="8476" y="3410"/>
                    </a:lnTo>
                    <a:lnTo>
                      <a:pt x="8573" y="3483"/>
                    </a:lnTo>
                    <a:lnTo>
                      <a:pt x="8646" y="3580"/>
                    </a:lnTo>
                    <a:lnTo>
                      <a:pt x="8695" y="3678"/>
                    </a:lnTo>
                    <a:lnTo>
                      <a:pt x="8743" y="3775"/>
                    </a:lnTo>
                    <a:lnTo>
                      <a:pt x="8743" y="3897"/>
                    </a:lnTo>
                    <a:lnTo>
                      <a:pt x="8743" y="3897"/>
                    </a:lnTo>
                    <a:lnTo>
                      <a:pt x="8743" y="4019"/>
                    </a:lnTo>
                    <a:lnTo>
                      <a:pt x="8695" y="4141"/>
                    </a:lnTo>
                    <a:lnTo>
                      <a:pt x="8646" y="4238"/>
                    </a:lnTo>
                    <a:lnTo>
                      <a:pt x="8573" y="4311"/>
                    </a:lnTo>
                    <a:lnTo>
                      <a:pt x="8476" y="4384"/>
                    </a:lnTo>
                    <a:lnTo>
                      <a:pt x="8378" y="4433"/>
                    </a:lnTo>
                    <a:lnTo>
                      <a:pt x="8281" y="4482"/>
                    </a:lnTo>
                    <a:lnTo>
                      <a:pt x="8159" y="4482"/>
                    </a:lnTo>
                    <a:lnTo>
                      <a:pt x="8159" y="4482"/>
                    </a:lnTo>
                    <a:close/>
                    <a:moveTo>
                      <a:pt x="9133" y="5943"/>
                    </a:moveTo>
                    <a:lnTo>
                      <a:pt x="9133" y="5943"/>
                    </a:lnTo>
                    <a:lnTo>
                      <a:pt x="9036" y="5943"/>
                    </a:lnTo>
                    <a:lnTo>
                      <a:pt x="8963" y="5919"/>
                    </a:lnTo>
                    <a:lnTo>
                      <a:pt x="8841" y="5846"/>
                    </a:lnTo>
                    <a:lnTo>
                      <a:pt x="8768" y="5724"/>
                    </a:lnTo>
                    <a:lnTo>
                      <a:pt x="8743" y="5651"/>
                    </a:lnTo>
                    <a:lnTo>
                      <a:pt x="8743" y="5553"/>
                    </a:lnTo>
                    <a:lnTo>
                      <a:pt x="8743" y="5553"/>
                    </a:lnTo>
                    <a:lnTo>
                      <a:pt x="8743" y="5480"/>
                    </a:lnTo>
                    <a:lnTo>
                      <a:pt x="8768" y="5407"/>
                    </a:lnTo>
                    <a:lnTo>
                      <a:pt x="8841" y="5285"/>
                    </a:lnTo>
                    <a:lnTo>
                      <a:pt x="8963" y="5212"/>
                    </a:lnTo>
                    <a:lnTo>
                      <a:pt x="9036" y="5188"/>
                    </a:lnTo>
                    <a:lnTo>
                      <a:pt x="9133" y="5164"/>
                    </a:lnTo>
                    <a:lnTo>
                      <a:pt x="9133" y="5164"/>
                    </a:lnTo>
                    <a:lnTo>
                      <a:pt x="9206" y="5188"/>
                    </a:lnTo>
                    <a:lnTo>
                      <a:pt x="9279" y="5212"/>
                    </a:lnTo>
                    <a:lnTo>
                      <a:pt x="9401" y="5285"/>
                    </a:lnTo>
                    <a:lnTo>
                      <a:pt x="9474" y="5407"/>
                    </a:lnTo>
                    <a:lnTo>
                      <a:pt x="9498" y="5480"/>
                    </a:lnTo>
                    <a:lnTo>
                      <a:pt x="9523" y="5553"/>
                    </a:lnTo>
                    <a:lnTo>
                      <a:pt x="9523" y="5553"/>
                    </a:lnTo>
                    <a:lnTo>
                      <a:pt x="9498" y="5651"/>
                    </a:lnTo>
                    <a:lnTo>
                      <a:pt x="9474" y="5724"/>
                    </a:lnTo>
                    <a:lnTo>
                      <a:pt x="9401" y="5846"/>
                    </a:lnTo>
                    <a:lnTo>
                      <a:pt x="9279" y="5919"/>
                    </a:lnTo>
                    <a:lnTo>
                      <a:pt x="9206" y="5943"/>
                    </a:lnTo>
                    <a:lnTo>
                      <a:pt x="9133" y="5943"/>
                    </a:lnTo>
                    <a:lnTo>
                      <a:pt x="9133" y="5943"/>
                    </a:lnTo>
                    <a:close/>
                    <a:moveTo>
                      <a:pt x="9986" y="4409"/>
                    </a:moveTo>
                    <a:lnTo>
                      <a:pt x="9986" y="4409"/>
                    </a:lnTo>
                    <a:lnTo>
                      <a:pt x="9888" y="4409"/>
                    </a:lnTo>
                    <a:lnTo>
                      <a:pt x="9815" y="4384"/>
                    </a:lnTo>
                    <a:lnTo>
                      <a:pt x="9693" y="4287"/>
                    </a:lnTo>
                    <a:lnTo>
                      <a:pt x="9620" y="4165"/>
                    </a:lnTo>
                    <a:lnTo>
                      <a:pt x="9596" y="4092"/>
                    </a:lnTo>
                    <a:lnTo>
                      <a:pt x="9596" y="4019"/>
                    </a:lnTo>
                    <a:lnTo>
                      <a:pt x="9596" y="4019"/>
                    </a:lnTo>
                    <a:lnTo>
                      <a:pt x="9596" y="3946"/>
                    </a:lnTo>
                    <a:lnTo>
                      <a:pt x="9620" y="3873"/>
                    </a:lnTo>
                    <a:lnTo>
                      <a:pt x="9693" y="3751"/>
                    </a:lnTo>
                    <a:lnTo>
                      <a:pt x="9815" y="3654"/>
                    </a:lnTo>
                    <a:lnTo>
                      <a:pt x="9888" y="3629"/>
                    </a:lnTo>
                    <a:lnTo>
                      <a:pt x="9986" y="3629"/>
                    </a:lnTo>
                    <a:lnTo>
                      <a:pt x="9986" y="3629"/>
                    </a:lnTo>
                    <a:lnTo>
                      <a:pt x="10059" y="3629"/>
                    </a:lnTo>
                    <a:lnTo>
                      <a:pt x="10132" y="3654"/>
                    </a:lnTo>
                    <a:lnTo>
                      <a:pt x="10253" y="3751"/>
                    </a:lnTo>
                    <a:lnTo>
                      <a:pt x="10327" y="3873"/>
                    </a:lnTo>
                    <a:lnTo>
                      <a:pt x="10351" y="3946"/>
                    </a:lnTo>
                    <a:lnTo>
                      <a:pt x="10375" y="4019"/>
                    </a:lnTo>
                    <a:lnTo>
                      <a:pt x="10375" y="4019"/>
                    </a:lnTo>
                    <a:lnTo>
                      <a:pt x="10351" y="4092"/>
                    </a:lnTo>
                    <a:lnTo>
                      <a:pt x="10327" y="4165"/>
                    </a:lnTo>
                    <a:lnTo>
                      <a:pt x="10253" y="4287"/>
                    </a:lnTo>
                    <a:lnTo>
                      <a:pt x="10132" y="4384"/>
                    </a:lnTo>
                    <a:lnTo>
                      <a:pt x="10059" y="4409"/>
                    </a:lnTo>
                    <a:lnTo>
                      <a:pt x="9986" y="4409"/>
                    </a:lnTo>
                    <a:lnTo>
                      <a:pt x="9986" y="4409"/>
                    </a:lnTo>
                    <a:close/>
                    <a:moveTo>
                      <a:pt x="13200" y="4165"/>
                    </a:moveTo>
                    <a:lnTo>
                      <a:pt x="13200" y="4165"/>
                    </a:lnTo>
                    <a:lnTo>
                      <a:pt x="12957" y="3897"/>
                    </a:lnTo>
                    <a:lnTo>
                      <a:pt x="12713" y="3605"/>
                    </a:lnTo>
                    <a:lnTo>
                      <a:pt x="12713" y="3605"/>
                    </a:lnTo>
                    <a:lnTo>
                      <a:pt x="12372" y="3288"/>
                    </a:lnTo>
                    <a:lnTo>
                      <a:pt x="12007" y="3020"/>
                    </a:lnTo>
                    <a:lnTo>
                      <a:pt x="11642" y="2752"/>
                    </a:lnTo>
                    <a:lnTo>
                      <a:pt x="11276" y="2533"/>
                    </a:lnTo>
                    <a:lnTo>
                      <a:pt x="11276" y="2533"/>
                    </a:lnTo>
                    <a:lnTo>
                      <a:pt x="11715" y="2265"/>
                    </a:lnTo>
                    <a:lnTo>
                      <a:pt x="12153" y="2046"/>
                    </a:lnTo>
                    <a:lnTo>
                      <a:pt x="12518" y="1876"/>
                    </a:lnTo>
                    <a:lnTo>
                      <a:pt x="12884" y="1754"/>
                    </a:lnTo>
                    <a:lnTo>
                      <a:pt x="13176" y="1681"/>
                    </a:lnTo>
                    <a:lnTo>
                      <a:pt x="13444" y="1681"/>
                    </a:lnTo>
                    <a:lnTo>
                      <a:pt x="13541" y="1681"/>
                    </a:lnTo>
                    <a:lnTo>
                      <a:pt x="13639" y="1730"/>
                    </a:lnTo>
                    <a:lnTo>
                      <a:pt x="13736" y="1754"/>
                    </a:lnTo>
                    <a:lnTo>
                      <a:pt x="13809" y="1827"/>
                    </a:lnTo>
                    <a:lnTo>
                      <a:pt x="13809" y="1827"/>
                    </a:lnTo>
                    <a:lnTo>
                      <a:pt x="13858" y="1900"/>
                    </a:lnTo>
                    <a:lnTo>
                      <a:pt x="13907" y="1973"/>
                    </a:lnTo>
                    <a:lnTo>
                      <a:pt x="13931" y="2070"/>
                    </a:lnTo>
                    <a:lnTo>
                      <a:pt x="13955" y="2168"/>
                    </a:lnTo>
                    <a:lnTo>
                      <a:pt x="13955" y="2411"/>
                    </a:lnTo>
                    <a:lnTo>
                      <a:pt x="13882" y="2679"/>
                    </a:lnTo>
                    <a:lnTo>
                      <a:pt x="13785" y="3020"/>
                    </a:lnTo>
                    <a:lnTo>
                      <a:pt x="13639" y="3361"/>
                    </a:lnTo>
                    <a:lnTo>
                      <a:pt x="13444" y="3751"/>
                    </a:lnTo>
                    <a:lnTo>
                      <a:pt x="13200" y="4165"/>
                    </a:lnTo>
                    <a:lnTo>
                      <a:pt x="13200" y="4165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rgbClr val="FF97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" name="Google Shape;436;p21"/>
            <p:cNvGrpSpPr/>
            <p:nvPr/>
          </p:nvGrpSpPr>
          <p:grpSpPr>
            <a:xfrm rot="-587344">
              <a:off x="3600928" y="2274183"/>
              <a:ext cx="595166" cy="595133"/>
              <a:chOff x="576250" y="4319400"/>
              <a:chExt cx="442075" cy="442050"/>
            </a:xfrm>
          </p:grpSpPr>
          <p:sp>
            <p:nvSpPr>
              <p:cNvPr id="437" name="Google Shape;437;p21"/>
              <p:cNvSpPr/>
              <p:nvPr/>
            </p:nvSpPr>
            <p:spPr>
              <a:xfrm>
                <a:off x="576250" y="4319400"/>
                <a:ext cx="442075" cy="442050"/>
              </a:xfrm>
              <a:custGeom>
                <a:avLst/>
                <a:gdLst/>
                <a:ahLst/>
                <a:cxnLst/>
                <a:rect l="l" t="t" r="r" b="b"/>
                <a:pathLst>
                  <a:path w="17683" h="17682" fill="none" extrusionOk="0">
                    <a:moveTo>
                      <a:pt x="11472" y="17292"/>
                    </a:moveTo>
                    <a:lnTo>
                      <a:pt x="11472" y="12153"/>
                    </a:lnTo>
                    <a:lnTo>
                      <a:pt x="16416" y="7209"/>
                    </a:lnTo>
                    <a:lnTo>
                      <a:pt x="16416" y="7209"/>
                    </a:lnTo>
                    <a:lnTo>
                      <a:pt x="16562" y="7063"/>
                    </a:lnTo>
                    <a:lnTo>
                      <a:pt x="16684" y="6868"/>
                    </a:lnTo>
                    <a:lnTo>
                      <a:pt x="16830" y="6674"/>
                    </a:lnTo>
                    <a:lnTo>
                      <a:pt x="16927" y="6479"/>
                    </a:lnTo>
                    <a:lnTo>
                      <a:pt x="17146" y="6040"/>
                    </a:lnTo>
                    <a:lnTo>
                      <a:pt x="17317" y="5553"/>
                    </a:lnTo>
                    <a:lnTo>
                      <a:pt x="17439" y="5042"/>
                    </a:lnTo>
                    <a:lnTo>
                      <a:pt x="17560" y="4506"/>
                    </a:lnTo>
                    <a:lnTo>
                      <a:pt x="17633" y="3970"/>
                    </a:lnTo>
                    <a:lnTo>
                      <a:pt x="17658" y="3434"/>
                    </a:lnTo>
                    <a:lnTo>
                      <a:pt x="17682" y="2898"/>
                    </a:lnTo>
                    <a:lnTo>
                      <a:pt x="17682" y="2411"/>
                    </a:lnTo>
                    <a:lnTo>
                      <a:pt x="17658" y="1949"/>
                    </a:lnTo>
                    <a:lnTo>
                      <a:pt x="17609" y="1510"/>
                    </a:lnTo>
                    <a:lnTo>
                      <a:pt x="17536" y="1145"/>
                    </a:lnTo>
                    <a:lnTo>
                      <a:pt x="17463" y="828"/>
                    </a:lnTo>
                    <a:lnTo>
                      <a:pt x="17366" y="585"/>
                    </a:lnTo>
                    <a:lnTo>
                      <a:pt x="17292" y="487"/>
                    </a:lnTo>
                    <a:lnTo>
                      <a:pt x="17244" y="439"/>
                    </a:lnTo>
                    <a:lnTo>
                      <a:pt x="17244" y="439"/>
                    </a:lnTo>
                    <a:lnTo>
                      <a:pt x="17195" y="390"/>
                    </a:lnTo>
                    <a:lnTo>
                      <a:pt x="17098" y="317"/>
                    </a:lnTo>
                    <a:lnTo>
                      <a:pt x="16854" y="219"/>
                    </a:lnTo>
                    <a:lnTo>
                      <a:pt x="16537" y="146"/>
                    </a:lnTo>
                    <a:lnTo>
                      <a:pt x="16172" y="73"/>
                    </a:lnTo>
                    <a:lnTo>
                      <a:pt x="15734" y="25"/>
                    </a:lnTo>
                    <a:lnTo>
                      <a:pt x="15271" y="0"/>
                    </a:lnTo>
                    <a:lnTo>
                      <a:pt x="14784" y="0"/>
                    </a:lnTo>
                    <a:lnTo>
                      <a:pt x="14248" y="25"/>
                    </a:lnTo>
                    <a:lnTo>
                      <a:pt x="13712" y="49"/>
                    </a:lnTo>
                    <a:lnTo>
                      <a:pt x="13176" y="122"/>
                    </a:lnTo>
                    <a:lnTo>
                      <a:pt x="12641" y="244"/>
                    </a:lnTo>
                    <a:lnTo>
                      <a:pt x="12129" y="366"/>
                    </a:lnTo>
                    <a:lnTo>
                      <a:pt x="11642" y="536"/>
                    </a:lnTo>
                    <a:lnTo>
                      <a:pt x="11204" y="755"/>
                    </a:lnTo>
                    <a:lnTo>
                      <a:pt x="10985" y="853"/>
                    </a:lnTo>
                    <a:lnTo>
                      <a:pt x="10814" y="999"/>
                    </a:lnTo>
                    <a:lnTo>
                      <a:pt x="10619" y="1121"/>
                    </a:lnTo>
                    <a:lnTo>
                      <a:pt x="10473" y="1267"/>
                    </a:lnTo>
                    <a:lnTo>
                      <a:pt x="5529" y="6211"/>
                    </a:lnTo>
                    <a:lnTo>
                      <a:pt x="390" y="6211"/>
                    </a:lnTo>
                    <a:lnTo>
                      <a:pt x="390" y="6211"/>
                    </a:lnTo>
                    <a:lnTo>
                      <a:pt x="244" y="6235"/>
                    </a:lnTo>
                    <a:lnTo>
                      <a:pt x="147" y="6259"/>
                    </a:lnTo>
                    <a:lnTo>
                      <a:pt x="49" y="6308"/>
                    </a:lnTo>
                    <a:lnTo>
                      <a:pt x="0" y="6381"/>
                    </a:lnTo>
                    <a:lnTo>
                      <a:pt x="0" y="6454"/>
                    </a:lnTo>
                    <a:lnTo>
                      <a:pt x="25" y="6552"/>
                    </a:lnTo>
                    <a:lnTo>
                      <a:pt x="74" y="6649"/>
                    </a:lnTo>
                    <a:lnTo>
                      <a:pt x="171" y="6771"/>
                    </a:lnTo>
                    <a:lnTo>
                      <a:pt x="2582" y="9158"/>
                    </a:lnTo>
                    <a:lnTo>
                      <a:pt x="2265" y="9474"/>
                    </a:lnTo>
                    <a:lnTo>
                      <a:pt x="950" y="9718"/>
                    </a:lnTo>
                    <a:lnTo>
                      <a:pt x="950" y="9718"/>
                    </a:lnTo>
                    <a:lnTo>
                      <a:pt x="804" y="9767"/>
                    </a:lnTo>
                    <a:lnTo>
                      <a:pt x="682" y="9815"/>
                    </a:lnTo>
                    <a:lnTo>
                      <a:pt x="609" y="9913"/>
                    </a:lnTo>
                    <a:lnTo>
                      <a:pt x="561" y="9986"/>
                    </a:lnTo>
                    <a:lnTo>
                      <a:pt x="561" y="10083"/>
                    </a:lnTo>
                    <a:lnTo>
                      <a:pt x="585" y="10205"/>
                    </a:lnTo>
                    <a:lnTo>
                      <a:pt x="634" y="10302"/>
                    </a:lnTo>
                    <a:lnTo>
                      <a:pt x="731" y="10424"/>
                    </a:lnTo>
                    <a:lnTo>
                      <a:pt x="7258" y="16951"/>
                    </a:lnTo>
                    <a:lnTo>
                      <a:pt x="7258" y="16951"/>
                    </a:lnTo>
                    <a:lnTo>
                      <a:pt x="7380" y="17049"/>
                    </a:lnTo>
                    <a:lnTo>
                      <a:pt x="7477" y="17097"/>
                    </a:lnTo>
                    <a:lnTo>
                      <a:pt x="7599" y="17122"/>
                    </a:lnTo>
                    <a:lnTo>
                      <a:pt x="7697" y="17122"/>
                    </a:lnTo>
                    <a:lnTo>
                      <a:pt x="7770" y="17073"/>
                    </a:lnTo>
                    <a:lnTo>
                      <a:pt x="7867" y="17000"/>
                    </a:lnTo>
                    <a:lnTo>
                      <a:pt x="7916" y="16878"/>
                    </a:lnTo>
                    <a:lnTo>
                      <a:pt x="7965" y="16732"/>
                    </a:lnTo>
                    <a:lnTo>
                      <a:pt x="8208" y="15417"/>
                    </a:lnTo>
                    <a:lnTo>
                      <a:pt x="8525" y="15100"/>
                    </a:lnTo>
                    <a:lnTo>
                      <a:pt x="10911" y="17511"/>
                    </a:lnTo>
                    <a:lnTo>
                      <a:pt x="10911" y="17511"/>
                    </a:lnTo>
                    <a:lnTo>
                      <a:pt x="11033" y="17609"/>
                    </a:lnTo>
                    <a:lnTo>
                      <a:pt x="11131" y="17658"/>
                    </a:lnTo>
                    <a:lnTo>
                      <a:pt x="11228" y="17682"/>
                    </a:lnTo>
                    <a:lnTo>
                      <a:pt x="11301" y="17682"/>
                    </a:lnTo>
                    <a:lnTo>
                      <a:pt x="11374" y="17633"/>
                    </a:lnTo>
                    <a:lnTo>
                      <a:pt x="11423" y="17536"/>
                    </a:lnTo>
                    <a:lnTo>
                      <a:pt x="11447" y="17438"/>
                    </a:lnTo>
                    <a:lnTo>
                      <a:pt x="11472" y="17292"/>
                    </a:lnTo>
                    <a:lnTo>
                      <a:pt x="11472" y="17292"/>
                    </a:lnTo>
                    <a:close/>
                    <a:moveTo>
                      <a:pt x="6162" y="12202"/>
                    </a:moveTo>
                    <a:lnTo>
                      <a:pt x="6162" y="12202"/>
                    </a:lnTo>
                    <a:lnTo>
                      <a:pt x="6089" y="12275"/>
                    </a:lnTo>
                    <a:lnTo>
                      <a:pt x="6016" y="12324"/>
                    </a:lnTo>
                    <a:lnTo>
                      <a:pt x="5919" y="12348"/>
                    </a:lnTo>
                    <a:lnTo>
                      <a:pt x="5821" y="12348"/>
                    </a:lnTo>
                    <a:lnTo>
                      <a:pt x="5724" y="12348"/>
                    </a:lnTo>
                    <a:lnTo>
                      <a:pt x="5626" y="12324"/>
                    </a:lnTo>
                    <a:lnTo>
                      <a:pt x="5553" y="12275"/>
                    </a:lnTo>
                    <a:lnTo>
                      <a:pt x="5480" y="12202"/>
                    </a:lnTo>
                    <a:lnTo>
                      <a:pt x="5480" y="12202"/>
                    </a:lnTo>
                    <a:lnTo>
                      <a:pt x="5407" y="12129"/>
                    </a:lnTo>
                    <a:lnTo>
                      <a:pt x="5359" y="12056"/>
                    </a:lnTo>
                    <a:lnTo>
                      <a:pt x="5334" y="11959"/>
                    </a:lnTo>
                    <a:lnTo>
                      <a:pt x="5334" y="11861"/>
                    </a:lnTo>
                    <a:lnTo>
                      <a:pt x="5334" y="11764"/>
                    </a:lnTo>
                    <a:lnTo>
                      <a:pt x="5359" y="11666"/>
                    </a:lnTo>
                    <a:lnTo>
                      <a:pt x="5407" y="11593"/>
                    </a:lnTo>
                    <a:lnTo>
                      <a:pt x="5480" y="11520"/>
                    </a:lnTo>
                    <a:lnTo>
                      <a:pt x="8013" y="8987"/>
                    </a:lnTo>
                    <a:lnTo>
                      <a:pt x="8013" y="8987"/>
                    </a:lnTo>
                    <a:lnTo>
                      <a:pt x="8086" y="8939"/>
                    </a:lnTo>
                    <a:lnTo>
                      <a:pt x="8159" y="8890"/>
                    </a:lnTo>
                    <a:lnTo>
                      <a:pt x="8257" y="8865"/>
                    </a:lnTo>
                    <a:lnTo>
                      <a:pt x="8354" y="8841"/>
                    </a:lnTo>
                    <a:lnTo>
                      <a:pt x="8452" y="8865"/>
                    </a:lnTo>
                    <a:lnTo>
                      <a:pt x="8525" y="8890"/>
                    </a:lnTo>
                    <a:lnTo>
                      <a:pt x="8622" y="8939"/>
                    </a:lnTo>
                    <a:lnTo>
                      <a:pt x="8695" y="8987"/>
                    </a:lnTo>
                    <a:lnTo>
                      <a:pt x="8695" y="8987"/>
                    </a:lnTo>
                    <a:lnTo>
                      <a:pt x="8744" y="9060"/>
                    </a:lnTo>
                    <a:lnTo>
                      <a:pt x="8793" y="9158"/>
                    </a:lnTo>
                    <a:lnTo>
                      <a:pt x="8817" y="9231"/>
                    </a:lnTo>
                    <a:lnTo>
                      <a:pt x="8841" y="9328"/>
                    </a:lnTo>
                    <a:lnTo>
                      <a:pt x="8817" y="9426"/>
                    </a:lnTo>
                    <a:lnTo>
                      <a:pt x="8793" y="9523"/>
                    </a:lnTo>
                    <a:lnTo>
                      <a:pt x="8744" y="9596"/>
                    </a:lnTo>
                    <a:lnTo>
                      <a:pt x="8695" y="9669"/>
                    </a:lnTo>
                    <a:lnTo>
                      <a:pt x="6162" y="12202"/>
                    </a:lnTo>
                    <a:close/>
                    <a:moveTo>
                      <a:pt x="13396" y="7307"/>
                    </a:moveTo>
                    <a:lnTo>
                      <a:pt x="13396" y="7307"/>
                    </a:lnTo>
                    <a:lnTo>
                      <a:pt x="13274" y="7404"/>
                    </a:lnTo>
                    <a:lnTo>
                      <a:pt x="13152" y="7477"/>
                    </a:lnTo>
                    <a:lnTo>
                      <a:pt x="13006" y="7526"/>
                    </a:lnTo>
                    <a:lnTo>
                      <a:pt x="12836" y="7550"/>
                    </a:lnTo>
                    <a:lnTo>
                      <a:pt x="12689" y="7526"/>
                    </a:lnTo>
                    <a:lnTo>
                      <a:pt x="12543" y="7477"/>
                    </a:lnTo>
                    <a:lnTo>
                      <a:pt x="12421" y="7404"/>
                    </a:lnTo>
                    <a:lnTo>
                      <a:pt x="12300" y="7307"/>
                    </a:lnTo>
                    <a:lnTo>
                      <a:pt x="10376" y="5383"/>
                    </a:lnTo>
                    <a:lnTo>
                      <a:pt x="10376" y="5383"/>
                    </a:lnTo>
                    <a:lnTo>
                      <a:pt x="10278" y="5261"/>
                    </a:lnTo>
                    <a:lnTo>
                      <a:pt x="10205" y="5139"/>
                    </a:lnTo>
                    <a:lnTo>
                      <a:pt x="10156" y="4993"/>
                    </a:lnTo>
                    <a:lnTo>
                      <a:pt x="10132" y="4847"/>
                    </a:lnTo>
                    <a:lnTo>
                      <a:pt x="10156" y="4676"/>
                    </a:lnTo>
                    <a:lnTo>
                      <a:pt x="10205" y="4530"/>
                    </a:lnTo>
                    <a:lnTo>
                      <a:pt x="10278" y="4408"/>
                    </a:lnTo>
                    <a:lnTo>
                      <a:pt x="10376" y="4287"/>
                    </a:lnTo>
                    <a:lnTo>
                      <a:pt x="10376" y="4287"/>
                    </a:lnTo>
                    <a:lnTo>
                      <a:pt x="11326" y="3313"/>
                    </a:lnTo>
                    <a:lnTo>
                      <a:pt x="11326" y="3313"/>
                    </a:lnTo>
                    <a:lnTo>
                      <a:pt x="11496" y="3166"/>
                    </a:lnTo>
                    <a:lnTo>
                      <a:pt x="11666" y="3045"/>
                    </a:lnTo>
                    <a:lnTo>
                      <a:pt x="11861" y="2947"/>
                    </a:lnTo>
                    <a:lnTo>
                      <a:pt x="12032" y="2850"/>
                    </a:lnTo>
                    <a:lnTo>
                      <a:pt x="12227" y="2777"/>
                    </a:lnTo>
                    <a:lnTo>
                      <a:pt x="12446" y="2728"/>
                    </a:lnTo>
                    <a:lnTo>
                      <a:pt x="12641" y="2704"/>
                    </a:lnTo>
                    <a:lnTo>
                      <a:pt x="12836" y="2704"/>
                    </a:lnTo>
                    <a:lnTo>
                      <a:pt x="13055" y="2704"/>
                    </a:lnTo>
                    <a:lnTo>
                      <a:pt x="13250" y="2728"/>
                    </a:lnTo>
                    <a:lnTo>
                      <a:pt x="13469" y="2777"/>
                    </a:lnTo>
                    <a:lnTo>
                      <a:pt x="13664" y="2850"/>
                    </a:lnTo>
                    <a:lnTo>
                      <a:pt x="13834" y="2947"/>
                    </a:lnTo>
                    <a:lnTo>
                      <a:pt x="14029" y="3045"/>
                    </a:lnTo>
                    <a:lnTo>
                      <a:pt x="14199" y="3166"/>
                    </a:lnTo>
                    <a:lnTo>
                      <a:pt x="14370" y="3313"/>
                    </a:lnTo>
                    <a:lnTo>
                      <a:pt x="14370" y="3313"/>
                    </a:lnTo>
                    <a:lnTo>
                      <a:pt x="14516" y="3483"/>
                    </a:lnTo>
                    <a:lnTo>
                      <a:pt x="14638" y="3653"/>
                    </a:lnTo>
                    <a:lnTo>
                      <a:pt x="14735" y="3848"/>
                    </a:lnTo>
                    <a:lnTo>
                      <a:pt x="14833" y="4019"/>
                    </a:lnTo>
                    <a:lnTo>
                      <a:pt x="14906" y="4214"/>
                    </a:lnTo>
                    <a:lnTo>
                      <a:pt x="14954" y="4433"/>
                    </a:lnTo>
                    <a:lnTo>
                      <a:pt x="14979" y="4628"/>
                    </a:lnTo>
                    <a:lnTo>
                      <a:pt x="14979" y="4847"/>
                    </a:lnTo>
                    <a:lnTo>
                      <a:pt x="14979" y="5042"/>
                    </a:lnTo>
                    <a:lnTo>
                      <a:pt x="14954" y="5237"/>
                    </a:lnTo>
                    <a:lnTo>
                      <a:pt x="14906" y="5456"/>
                    </a:lnTo>
                    <a:lnTo>
                      <a:pt x="14833" y="5651"/>
                    </a:lnTo>
                    <a:lnTo>
                      <a:pt x="14735" y="5821"/>
                    </a:lnTo>
                    <a:lnTo>
                      <a:pt x="14638" y="6016"/>
                    </a:lnTo>
                    <a:lnTo>
                      <a:pt x="14516" y="6186"/>
                    </a:lnTo>
                    <a:lnTo>
                      <a:pt x="14370" y="6357"/>
                    </a:lnTo>
                    <a:lnTo>
                      <a:pt x="14370" y="6357"/>
                    </a:lnTo>
                    <a:lnTo>
                      <a:pt x="13396" y="7307"/>
                    </a:lnTo>
                    <a:lnTo>
                      <a:pt x="13396" y="7307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rgbClr val="FC406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1"/>
              <p:cNvSpPr/>
              <p:nvPr/>
            </p:nvSpPr>
            <p:spPr>
              <a:xfrm>
                <a:off x="595725" y="4668875"/>
                <a:ext cx="73100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2924" fill="none" extrusionOk="0">
                    <a:moveTo>
                      <a:pt x="2656" y="269"/>
                    </a:moveTo>
                    <a:lnTo>
                      <a:pt x="2656" y="269"/>
                    </a:lnTo>
                    <a:lnTo>
                      <a:pt x="2509" y="147"/>
                    </a:lnTo>
                    <a:lnTo>
                      <a:pt x="2363" y="74"/>
                    </a:lnTo>
                    <a:lnTo>
                      <a:pt x="2193" y="25"/>
                    </a:lnTo>
                    <a:lnTo>
                      <a:pt x="2022" y="1"/>
                    </a:lnTo>
                    <a:lnTo>
                      <a:pt x="1852" y="25"/>
                    </a:lnTo>
                    <a:lnTo>
                      <a:pt x="1681" y="74"/>
                    </a:lnTo>
                    <a:lnTo>
                      <a:pt x="1511" y="147"/>
                    </a:lnTo>
                    <a:lnTo>
                      <a:pt x="1365" y="269"/>
                    </a:lnTo>
                    <a:lnTo>
                      <a:pt x="1365" y="269"/>
                    </a:lnTo>
                    <a:lnTo>
                      <a:pt x="1219" y="488"/>
                    </a:lnTo>
                    <a:lnTo>
                      <a:pt x="999" y="829"/>
                    </a:lnTo>
                    <a:lnTo>
                      <a:pt x="561" y="1730"/>
                    </a:lnTo>
                    <a:lnTo>
                      <a:pt x="171" y="2558"/>
                    </a:lnTo>
                    <a:lnTo>
                      <a:pt x="1" y="2924"/>
                    </a:lnTo>
                    <a:lnTo>
                      <a:pt x="1" y="2924"/>
                    </a:lnTo>
                    <a:lnTo>
                      <a:pt x="366" y="2753"/>
                    </a:lnTo>
                    <a:lnTo>
                      <a:pt x="1194" y="2363"/>
                    </a:lnTo>
                    <a:lnTo>
                      <a:pt x="2095" y="1925"/>
                    </a:lnTo>
                    <a:lnTo>
                      <a:pt x="2436" y="1706"/>
                    </a:lnTo>
                    <a:lnTo>
                      <a:pt x="2656" y="1560"/>
                    </a:lnTo>
                    <a:lnTo>
                      <a:pt x="2656" y="1560"/>
                    </a:lnTo>
                    <a:lnTo>
                      <a:pt x="2777" y="1414"/>
                    </a:lnTo>
                    <a:lnTo>
                      <a:pt x="2850" y="1243"/>
                    </a:lnTo>
                    <a:lnTo>
                      <a:pt x="2899" y="1073"/>
                    </a:lnTo>
                    <a:lnTo>
                      <a:pt x="2923" y="902"/>
                    </a:lnTo>
                    <a:lnTo>
                      <a:pt x="2899" y="732"/>
                    </a:lnTo>
                    <a:lnTo>
                      <a:pt x="2850" y="561"/>
                    </a:lnTo>
                    <a:lnTo>
                      <a:pt x="2777" y="415"/>
                    </a:lnTo>
                    <a:lnTo>
                      <a:pt x="2656" y="269"/>
                    </a:lnTo>
                    <a:lnTo>
                      <a:pt x="2656" y="269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rgbClr val="FC406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1"/>
              <p:cNvSpPr/>
              <p:nvPr/>
            </p:nvSpPr>
            <p:spPr>
              <a:xfrm>
                <a:off x="652350" y="4711500"/>
                <a:ext cx="46925" cy="46925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877" fill="none" extrusionOk="0">
                    <a:moveTo>
                      <a:pt x="1657" y="244"/>
                    </a:moveTo>
                    <a:lnTo>
                      <a:pt x="1657" y="244"/>
                    </a:lnTo>
                    <a:lnTo>
                      <a:pt x="1535" y="147"/>
                    </a:lnTo>
                    <a:lnTo>
                      <a:pt x="1413" y="74"/>
                    </a:lnTo>
                    <a:lnTo>
                      <a:pt x="1267" y="25"/>
                    </a:lnTo>
                    <a:lnTo>
                      <a:pt x="1121" y="1"/>
                    </a:lnTo>
                    <a:lnTo>
                      <a:pt x="975" y="25"/>
                    </a:lnTo>
                    <a:lnTo>
                      <a:pt x="829" y="74"/>
                    </a:lnTo>
                    <a:lnTo>
                      <a:pt x="707" y="147"/>
                    </a:lnTo>
                    <a:lnTo>
                      <a:pt x="585" y="244"/>
                    </a:lnTo>
                    <a:lnTo>
                      <a:pt x="585" y="244"/>
                    </a:lnTo>
                    <a:lnTo>
                      <a:pt x="464" y="391"/>
                    </a:lnTo>
                    <a:lnTo>
                      <a:pt x="366" y="610"/>
                    </a:lnTo>
                    <a:lnTo>
                      <a:pt x="269" y="878"/>
                    </a:lnTo>
                    <a:lnTo>
                      <a:pt x="171" y="1170"/>
                    </a:lnTo>
                    <a:lnTo>
                      <a:pt x="50" y="1681"/>
                    </a:lnTo>
                    <a:lnTo>
                      <a:pt x="1" y="1876"/>
                    </a:lnTo>
                    <a:lnTo>
                      <a:pt x="1" y="1876"/>
                    </a:lnTo>
                    <a:lnTo>
                      <a:pt x="220" y="1852"/>
                    </a:lnTo>
                    <a:lnTo>
                      <a:pt x="731" y="1706"/>
                    </a:lnTo>
                    <a:lnTo>
                      <a:pt x="999" y="1633"/>
                    </a:lnTo>
                    <a:lnTo>
                      <a:pt x="1267" y="1535"/>
                    </a:lnTo>
                    <a:lnTo>
                      <a:pt x="1511" y="1413"/>
                    </a:lnTo>
                    <a:lnTo>
                      <a:pt x="1657" y="1316"/>
                    </a:lnTo>
                    <a:lnTo>
                      <a:pt x="1657" y="1316"/>
                    </a:lnTo>
                    <a:lnTo>
                      <a:pt x="1754" y="1194"/>
                    </a:lnTo>
                    <a:lnTo>
                      <a:pt x="1827" y="1048"/>
                    </a:lnTo>
                    <a:lnTo>
                      <a:pt x="1876" y="926"/>
                    </a:lnTo>
                    <a:lnTo>
                      <a:pt x="1876" y="780"/>
                    </a:lnTo>
                    <a:lnTo>
                      <a:pt x="1876" y="634"/>
                    </a:lnTo>
                    <a:lnTo>
                      <a:pt x="1827" y="488"/>
                    </a:lnTo>
                    <a:lnTo>
                      <a:pt x="1754" y="366"/>
                    </a:lnTo>
                    <a:lnTo>
                      <a:pt x="1657" y="244"/>
                    </a:lnTo>
                    <a:lnTo>
                      <a:pt x="1657" y="244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rgbClr val="FC406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1"/>
              <p:cNvSpPr/>
              <p:nvPr/>
            </p:nvSpPr>
            <p:spPr>
              <a:xfrm>
                <a:off x="579300" y="4638450"/>
                <a:ext cx="4690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876" fill="none" extrusionOk="0">
                    <a:moveTo>
                      <a:pt x="1632" y="219"/>
                    </a:moveTo>
                    <a:lnTo>
                      <a:pt x="1632" y="219"/>
                    </a:lnTo>
                    <a:lnTo>
                      <a:pt x="1510" y="122"/>
                    </a:lnTo>
                    <a:lnTo>
                      <a:pt x="1388" y="49"/>
                    </a:lnTo>
                    <a:lnTo>
                      <a:pt x="1242" y="0"/>
                    </a:lnTo>
                    <a:lnTo>
                      <a:pt x="1096" y="0"/>
                    </a:lnTo>
                    <a:lnTo>
                      <a:pt x="950" y="0"/>
                    </a:lnTo>
                    <a:lnTo>
                      <a:pt x="828" y="49"/>
                    </a:lnTo>
                    <a:lnTo>
                      <a:pt x="682" y="122"/>
                    </a:lnTo>
                    <a:lnTo>
                      <a:pt x="560" y="219"/>
                    </a:lnTo>
                    <a:lnTo>
                      <a:pt x="560" y="219"/>
                    </a:lnTo>
                    <a:lnTo>
                      <a:pt x="463" y="366"/>
                    </a:lnTo>
                    <a:lnTo>
                      <a:pt x="341" y="609"/>
                    </a:lnTo>
                    <a:lnTo>
                      <a:pt x="244" y="877"/>
                    </a:lnTo>
                    <a:lnTo>
                      <a:pt x="171" y="1145"/>
                    </a:lnTo>
                    <a:lnTo>
                      <a:pt x="25" y="1656"/>
                    </a:lnTo>
                    <a:lnTo>
                      <a:pt x="0" y="1876"/>
                    </a:lnTo>
                    <a:lnTo>
                      <a:pt x="0" y="1876"/>
                    </a:lnTo>
                    <a:lnTo>
                      <a:pt x="195" y="1827"/>
                    </a:lnTo>
                    <a:lnTo>
                      <a:pt x="707" y="1705"/>
                    </a:lnTo>
                    <a:lnTo>
                      <a:pt x="999" y="1608"/>
                    </a:lnTo>
                    <a:lnTo>
                      <a:pt x="1267" y="1510"/>
                    </a:lnTo>
                    <a:lnTo>
                      <a:pt x="1486" y="1413"/>
                    </a:lnTo>
                    <a:lnTo>
                      <a:pt x="1632" y="1291"/>
                    </a:lnTo>
                    <a:lnTo>
                      <a:pt x="1632" y="1291"/>
                    </a:lnTo>
                    <a:lnTo>
                      <a:pt x="1729" y="1169"/>
                    </a:lnTo>
                    <a:lnTo>
                      <a:pt x="1802" y="1048"/>
                    </a:lnTo>
                    <a:lnTo>
                      <a:pt x="1851" y="901"/>
                    </a:lnTo>
                    <a:lnTo>
                      <a:pt x="1876" y="755"/>
                    </a:lnTo>
                    <a:lnTo>
                      <a:pt x="1851" y="609"/>
                    </a:lnTo>
                    <a:lnTo>
                      <a:pt x="1802" y="463"/>
                    </a:lnTo>
                    <a:lnTo>
                      <a:pt x="1729" y="341"/>
                    </a:lnTo>
                    <a:lnTo>
                      <a:pt x="1632" y="219"/>
                    </a:lnTo>
                    <a:lnTo>
                      <a:pt x="1632" y="219"/>
                    </a:lnTo>
                    <a:close/>
                  </a:path>
                </a:pathLst>
              </a:custGeom>
              <a:noFill/>
              <a:ln w="19050" cap="rnd" cmpd="sng">
                <a:solidFill>
                  <a:srgbClr val="FC406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1" name="Google Shape;441;p21"/>
            <p:cNvSpPr/>
            <p:nvPr/>
          </p:nvSpPr>
          <p:spPr>
            <a:xfrm>
              <a:off x="3593939" y="962288"/>
              <a:ext cx="226251" cy="216069"/>
            </a:xfrm>
            <a:custGeom>
              <a:avLst/>
              <a:gdLst/>
              <a:ahLst/>
              <a:cxnLst/>
              <a:rect l="l" t="t" r="r" b="b"/>
              <a:pathLst>
                <a:path w="15101" h="14419" fill="none" extrusionOk="0">
                  <a:moveTo>
                    <a:pt x="7234" y="293"/>
                  </a:moveTo>
                  <a:lnTo>
                    <a:pt x="7234" y="293"/>
                  </a:lnTo>
                  <a:lnTo>
                    <a:pt x="7307" y="171"/>
                  </a:lnTo>
                  <a:lnTo>
                    <a:pt x="7380" y="74"/>
                  </a:lnTo>
                  <a:lnTo>
                    <a:pt x="7477" y="25"/>
                  </a:lnTo>
                  <a:lnTo>
                    <a:pt x="7550" y="1"/>
                  </a:lnTo>
                  <a:lnTo>
                    <a:pt x="7623" y="25"/>
                  </a:lnTo>
                  <a:lnTo>
                    <a:pt x="7721" y="74"/>
                  </a:lnTo>
                  <a:lnTo>
                    <a:pt x="7794" y="171"/>
                  </a:lnTo>
                  <a:lnTo>
                    <a:pt x="7867" y="293"/>
                  </a:lnTo>
                  <a:lnTo>
                    <a:pt x="9523" y="4092"/>
                  </a:lnTo>
                  <a:lnTo>
                    <a:pt x="9523" y="4092"/>
                  </a:lnTo>
                  <a:lnTo>
                    <a:pt x="9596" y="4214"/>
                  </a:lnTo>
                  <a:lnTo>
                    <a:pt x="9718" y="4360"/>
                  </a:lnTo>
                  <a:lnTo>
                    <a:pt x="9840" y="4482"/>
                  </a:lnTo>
                  <a:lnTo>
                    <a:pt x="9986" y="4604"/>
                  </a:lnTo>
                  <a:lnTo>
                    <a:pt x="10132" y="4701"/>
                  </a:lnTo>
                  <a:lnTo>
                    <a:pt x="10302" y="4774"/>
                  </a:lnTo>
                  <a:lnTo>
                    <a:pt x="10449" y="4847"/>
                  </a:lnTo>
                  <a:lnTo>
                    <a:pt x="10619" y="4872"/>
                  </a:lnTo>
                  <a:lnTo>
                    <a:pt x="14711" y="5286"/>
                  </a:lnTo>
                  <a:lnTo>
                    <a:pt x="14711" y="5286"/>
                  </a:lnTo>
                  <a:lnTo>
                    <a:pt x="14857" y="5310"/>
                  </a:lnTo>
                  <a:lnTo>
                    <a:pt x="14979" y="5359"/>
                  </a:lnTo>
                  <a:lnTo>
                    <a:pt x="15052" y="5407"/>
                  </a:lnTo>
                  <a:lnTo>
                    <a:pt x="15100" y="5505"/>
                  </a:lnTo>
                  <a:lnTo>
                    <a:pt x="15100" y="5578"/>
                  </a:lnTo>
                  <a:lnTo>
                    <a:pt x="15076" y="5675"/>
                  </a:lnTo>
                  <a:lnTo>
                    <a:pt x="15027" y="5773"/>
                  </a:lnTo>
                  <a:lnTo>
                    <a:pt x="14906" y="5895"/>
                  </a:lnTo>
                  <a:lnTo>
                    <a:pt x="11837" y="8622"/>
                  </a:lnTo>
                  <a:lnTo>
                    <a:pt x="11837" y="8622"/>
                  </a:lnTo>
                  <a:lnTo>
                    <a:pt x="11715" y="8744"/>
                  </a:lnTo>
                  <a:lnTo>
                    <a:pt x="11618" y="8890"/>
                  </a:lnTo>
                  <a:lnTo>
                    <a:pt x="11545" y="9061"/>
                  </a:lnTo>
                  <a:lnTo>
                    <a:pt x="11472" y="9231"/>
                  </a:lnTo>
                  <a:lnTo>
                    <a:pt x="11423" y="9402"/>
                  </a:lnTo>
                  <a:lnTo>
                    <a:pt x="11398" y="9572"/>
                  </a:lnTo>
                  <a:lnTo>
                    <a:pt x="11398" y="9743"/>
                  </a:lnTo>
                  <a:lnTo>
                    <a:pt x="11423" y="9913"/>
                  </a:lnTo>
                  <a:lnTo>
                    <a:pt x="12300" y="13956"/>
                  </a:lnTo>
                  <a:lnTo>
                    <a:pt x="12300" y="13956"/>
                  </a:lnTo>
                  <a:lnTo>
                    <a:pt x="12324" y="14102"/>
                  </a:lnTo>
                  <a:lnTo>
                    <a:pt x="12300" y="14200"/>
                  </a:lnTo>
                  <a:lnTo>
                    <a:pt x="12275" y="14297"/>
                  </a:lnTo>
                  <a:lnTo>
                    <a:pt x="12227" y="14370"/>
                  </a:lnTo>
                  <a:lnTo>
                    <a:pt x="12129" y="14394"/>
                  </a:lnTo>
                  <a:lnTo>
                    <a:pt x="12032" y="14419"/>
                  </a:lnTo>
                  <a:lnTo>
                    <a:pt x="11910" y="14370"/>
                  </a:lnTo>
                  <a:lnTo>
                    <a:pt x="11788" y="14321"/>
                  </a:lnTo>
                  <a:lnTo>
                    <a:pt x="8232" y="12227"/>
                  </a:lnTo>
                  <a:lnTo>
                    <a:pt x="8232" y="12227"/>
                  </a:lnTo>
                  <a:lnTo>
                    <a:pt x="8086" y="12154"/>
                  </a:lnTo>
                  <a:lnTo>
                    <a:pt x="7916" y="12105"/>
                  </a:lnTo>
                  <a:lnTo>
                    <a:pt x="7721" y="12081"/>
                  </a:lnTo>
                  <a:lnTo>
                    <a:pt x="7550" y="12081"/>
                  </a:lnTo>
                  <a:lnTo>
                    <a:pt x="7380" y="12081"/>
                  </a:lnTo>
                  <a:lnTo>
                    <a:pt x="7185" y="12105"/>
                  </a:lnTo>
                  <a:lnTo>
                    <a:pt x="7015" y="12154"/>
                  </a:lnTo>
                  <a:lnTo>
                    <a:pt x="6868" y="12227"/>
                  </a:lnTo>
                  <a:lnTo>
                    <a:pt x="3313" y="14321"/>
                  </a:lnTo>
                  <a:lnTo>
                    <a:pt x="3313" y="14321"/>
                  </a:lnTo>
                  <a:lnTo>
                    <a:pt x="3191" y="14370"/>
                  </a:lnTo>
                  <a:lnTo>
                    <a:pt x="3069" y="14419"/>
                  </a:lnTo>
                  <a:lnTo>
                    <a:pt x="2972" y="14394"/>
                  </a:lnTo>
                  <a:lnTo>
                    <a:pt x="2874" y="14370"/>
                  </a:lnTo>
                  <a:lnTo>
                    <a:pt x="2826" y="14297"/>
                  </a:lnTo>
                  <a:lnTo>
                    <a:pt x="2801" y="14200"/>
                  </a:lnTo>
                  <a:lnTo>
                    <a:pt x="2777" y="14102"/>
                  </a:lnTo>
                  <a:lnTo>
                    <a:pt x="2801" y="13956"/>
                  </a:lnTo>
                  <a:lnTo>
                    <a:pt x="3678" y="9913"/>
                  </a:lnTo>
                  <a:lnTo>
                    <a:pt x="3678" y="9913"/>
                  </a:lnTo>
                  <a:lnTo>
                    <a:pt x="3702" y="9743"/>
                  </a:lnTo>
                  <a:lnTo>
                    <a:pt x="3702" y="9572"/>
                  </a:lnTo>
                  <a:lnTo>
                    <a:pt x="3678" y="9402"/>
                  </a:lnTo>
                  <a:lnTo>
                    <a:pt x="3629" y="9231"/>
                  </a:lnTo>
                  <a:lnTo>
                    <a:pt x="3556" y="9061"/>
                  </a:lnTo>
                  <a:lnTo>
                    <a:pt x="3483" y="8890"/>
                  </a:lnTo>
                  <a:lnTo>
                    <a:pt x="3386" y="8744"/>
                  </a:lnTo>
                  <a:lnTo>
                    <a:pt x="3264" y="8622"/>
                  </a:lnTo>
                  <a:lnTo>
                    <a:pt x="195" y="5895"/>
                  </a:lnTo>
                  <a:lnTo>
                    <a:pt x="195" y="5895"/>
                  </a:lnTo>
                  <a:lnTo>
                    <a:pt x="73" y="5773"/>
                  </a:lnTo>
                  <a:lnTo>
                    <a:pt x="25" y="5675"/>
                  </a:lnTo>
                  <a:lnTo>
                    <a:pt x="0" y="5578"/>
                  </a:lnTo>
                  <a:lnTo>
                    <a:pt x="0" y="5505"/>
                  </a:lnTo>
                  <a:lnTo>
                    <a:pt x="49" y="5407"/>
                  </a:lnTo>
                  <a:lnTo>
                    <a:pt x="122" y="5359"/>
                  </a:lnTo>
                  <a:lnTo>
                    <a:pt x="244" y="5310"/>
                  </a:lnTo>
                  <a:lnTo>
                    <a:pt x="390" y="5286"/>
                  </a:lnTo>
                  <a:lnTo>
                    <a:pt x="4482" y="4872"/>
                  </a:lnTo>
                  <a:lnTo>
                    <a:pt x="4482" y="4872"/>
                  </a:lnTo>
                  <a:lnTo>
                    <a:pt x="4652" y="4847"/>
                  </a:lnTo>
                  <a:lnTo>
                    <a:pt x="4798" y="4774"/>
                  </a:lnTo>
                  <a:lnTo>
                    <a:pt x="4969" y="4701"/>
                  </a:lnTo>
                  <a:lnTo>
                    <a:pt x="5115" y="4604"/>
                  </a:lnTo>
                  <a:lnTo>
                    <a:pt x="5261" y="4482"/>
                  </a:lnTo>
                  <a:lnTo>
                    <a:pt x="5383" y="4360"/>
                  </a:lnTo>
                  <a:lnTo>
                    <a:pt x="5505" y="4214"/>
                  </a:lnTo>
                  <a:lnTo>
                    <a:pt x="5578" y="4092"/>
                  </a:lnTo>
                  <a:lnTo>
                    <a:pt x="7234" y="293"/>
                  </a:lnTo>
                  <a:close/>
                </a:path>
              </a:pathLst>
            </a:custGeom>
            <a:noFill/>
            <a:ln w="19050" cap="rnd" cmpd="sng">
              <a:solidFill>
                <a:srgbClr val="FFB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 rot="2697328">
              <a:off x="5346647" y="2148789"/>
              <a:ext cx="343459" cy="327947"/>
            </a:xfrm>
            <a:custGeom>
              <a:avLst/>
              <a:gdLst/>
              <a:ahLst/>
              <a:cxnLst/>
              <a:rect l="l" t="t" r="r" b="b"/>
              <a:pathLst>
                <a:path w="15101" h="14419" fill="none" extrusionOk="0">
                  <a:moveTo>
                    <a:pt x="7234" y="293"/>
                  </a:moveTo>
                  <a:lnTo>
                    <a:pt x="7234" y="293"/>
                  </a:lnTo>
                  <a:lnTo>
                    <a:pt x="7307" y="171"/>
                  </a:lnTo>
                  <a:lnTo>
                    <a:pt x="7380" y="74"/>
                  </a:lnTo>
                  <a:lnTo>
                    <a:pt x="7477" y="25"/>
                  </a:lnTo>
                  <a:lnTo>
                    <a:pt x="7550" y="1"/>
                  </a:lnTo>
                  <a:lnTo>
                    <a:pt x="7623" y="25"/>
                  </a:lnTo>
                  <a:lnTo>
                    <a:pt x="7721" y="74"/>
                  </a:lnTo>
                  <a:lnTo>
                    <a:pt x="7794" y="171"/>
                  </a:lnTo>
                  <a:lnTo>
                    <a:pt x="7867" y="293"/>
                  </a:lnTo>
                  <a:lnTo>
                    <a:pt x="9523" y="4092"/>
                  </a:lnTo>
                  <a:lnTo>
                    <a:pt x="9523" y="4092"/>
                  </a:lnTo>
                  <a:lnTo>
                    <a:pt x="9596" y="4214"/>
                  </a:lnTo>
                  <a:lnTo>
                    <a:pt x="9718" y="4360"/>
                  </a:lnTo>
                  <a:lnTo>
                    <a:pt x="9840" y="4482"/>
                  </a:lnTo>
                  <a:lnTo>
                    <a:pt x="9986" y="4604"/>
                  </a:lnTo>
                  <a:lnTo>
                    <a:pt x="10132" y="4701"/>
                  </a:lnTo>
                  <a:lnTo>
                    <a:pt x="10302" y="4774"/>
                  </a:lnTo>
                  <a:lnTo>
                    <a:pt x="10449" y="4847"/>
                  </a:lnTo>
                  <a:lnTo>
                    <a:pt x="10619" y="4872"/>
                  </a:lnTo>
                  <a:lnTo>
                    <a:pt x="14711" y="5286"/>
                  </a:lnTo>
                  <a:lnTo>
                    <a:pt x="14711" y="5286"/>
                  </a:lnTo>
                  <a:lnTo>
                    <a:pt x="14857" y="5310"/>
                  </a:lnTo>
                  <a:lnTo>
                    <a:pt x="14979" y="5359"/>
                  </a:lnTo>
                  <a:lnTo>
                    <a:pt x="15052" y="5407"/>
                  </a:lnTo>
                  <a:lnTo>
                    <a:pt x="15100" y="5505"/>
                  </a:lnTo>
                  <a:lnTo>
                    <a:pt x="15100" y="5578"/>
                  </a:lnTo>
                  <a:lnTo>
                    <a:pt x="15076" y="5675"/>
                  </a:lnTo>
                  <a:lnTo>
                    <a:pt x="15027" y="5773"/>
                  </a:lnTo>
                  <a:lnTo>
                    <a:pt x="14906" y="5895"/>
                  </a:lnTo>
                  <a:lnTo>
                    <a:pt x="11837" y="8622"/>
                  </a:lnTo>
                  <a:lnTo>
                    <a:pt x="11837" y="8622"/>
                  </a:lnTo>
                  <a:lnTo>
                    <a:pt x="11715" y="8744"/>
                  </a:lnTo>
                  <a:lnTo>
                    <a:pt x="11618" y="8890"/>
                  </a:lnTo>
                  <a:lnTo>
                    <a:pt x="11545" y="9061"/>
                  </a:lnTo>
                  <a:lnTo>
                    <a:pt x="11472" y="9231"/>
                  </a:lnTo>
                  <a:lnTo>
                    <a:pt x="11423" y="9402"/>
                  </a:lnTo>
                  <a:lnTo>
                    <a:pt x="11398" y="9572"/>
                  </a:lnTo>
                  <a:lnTo>
                    <a:pt x="11398" y="9743"/>
                  </a:lnTo>
                  <a:lnTo>
                    <a:pt x="11423" y="9913"/>
                  </a:lnTo>
                  <a:lnTo>
                    <a:pt x="12300" y="13956"/>
                  </a:lnTo>
                  <a:lnTo>
                    <a:pt x="12300" y="13956"/>
                  </a:lnTo>
                  <a:lnTo>
                    <a:pt x="12324" y="14102"/>
                  </a:lnTo>
                  <a:lnTo>
                    <a:pt x="12300" y="14200"/>
                  </a:lnTo>
                  <a:lnTo>
                    <a:pt x="12275" y="14297"/>
                  </a:lnTo>
                  <a:lnTo>
                    <a:pt x="12227" y="14370"/>
                  </a:lnTo>
                  <a:lnTo>
                    <a:pt x="12129" y="14394"/>
                  </a:lnTo>
                  <a:lnTo>
                    <a:pt x="12032" y="14419"/>
                  </a:lnTo>
                  <a:lnTo>
                    <a:pt x="11910" y="14370"/>
                  </a:lnTo>
                  <a:lnTo>
                    <a:pt x="11788" y="14321"/>
                  </a:lnTo>
                  <a:lnTo>
                    <a:pt x="8232" y="12227"/>
                  </a:lnTo>
                  <a:lnTo>
                    <a:pt x="8232" y="12227"/>
                  </a:lnTo>
                  <a:lnTo>
                    <a:pt x="8086" y="12154"/>
                  </a:lnTo>
                  <a:lnTo>
                    <a:pt x="7916" y="12105"/>
                  </a:lnTo>
                  <a:lnTo>
                    <a:pt x="7721" y="12081"/>
                  </a:lnTo>
                  <a:lnTo>
                    <a:pt x="7550" y="12081"/>
                  </a:lnTo>
                  <a:lnTo>
                    <a:pt x="7380" y="12081"/>
                  </a:lnTo>
                  <a:lnTo>
                    <a:pt x="7185" y="12105"/>
                  </a:lnTo>
                  <a:lnTo>
                    <a:pt x="7015" y="12154"/>
                  </a:lnTo>
                  <a:lnTo>
                    <a:pt x="6868" y="12227"/>
                  </a:lnTo>
                  <a:lnTo>
                    <a:pt x="3313" y="14321"/>
                  </a:lnTo>
                  <a:lnTo>
                    <a:pt x="3313" y="14321"/>
                  </a:lnTo>
                  <a:lnTo>
                    <a:pt x="3191" y="14370"/>
                  </a:lnTo>
                  <a:lnTo>
                    <a:pt x="3069" y="14419"/>
                  </a:lnTo>
                  <a:lnTo>
                    <a:pt x="2972" y="14394"/>
                  </a:lnTo>
                  <a:lnTo>
                    <a:pt x="2874" y="14370"/>
                  </a:lnTo>
                  <a:lnTo>
                    <a:pt x="2826" y="14297"/>
                  </a:lnTo>
                  <a:lnTo>
                    <a:pt x="2801" y="14200"/>
                  </a:lnTo>
                  <a:lnTo>
                    <a:pt x="2777" y="14102"/>
                  </a:lnTo>
                  <a:lnTo>
                    <a:pt x="2801" y="13956"/>
                  </a:lnTo>
                  <a:lnTo>
                    <a:pt x="3678" y="9913"/>
                  </a:lnTo>
                  <a:lnTo>
                    <a:pt x="3678" y="9913"/>
                  </a:lnTo>
                  <a:lnTo>
                    <a:pt x="3702" y="9743"/>
                  </a:lnTo>
                  <a:lnTo>
                    <a:pt x="3702" y="9572"/>
                  </a:lnTo>
                  <a:lnTo>
                    <a:pt x="3678" y="9402"/>
                  </a:lnTo>
                  <a:lnTo>
                    <a:pt x="3629" y="9231"/>
                  </a:lnTo>
                  <a:lnTo>
                    <a:pt x="3556" y="9061"/>
                  </a:lnTo>
                  <a:lnTo>
                    <a:pt x="3483" y="8890"/>
                  </a:lnTo>
                  <a:lnTo>
                    <a:pt x="3386" y="8744"/>
                  </a:lnTo>
                  <a:lnTo>
                    <a:pt x="3264" y="8622"/>
                  </a:lnTo>
                  <a:lnTo>
                    <a:pt x="195" y="5895"/>
                  </a:lnTo>
                  <a:lnTo>
                    <a:pt x="195" y="5895"/>
                  </a:lnTo>
                  <a:lnTo>
                    <a:pt x="73" y="5773"/>
                  </a:lnTo>
                  <a:lnTo>
                    <a:pt x="25" y="5675"/>
                  </a:lnTo>
                  <a:lnTo>
                    <a:pt x="0" y="5578"/>
                  </a:lnTo>
                  <a:lnTo>
                    <a:pt x="0" y="5505"/>
                  </a:lnTo>
                  <a:lnTo>
                    <a:pt x="49" y="5407"/>
                  </a:lnTo>
                  <a:lnTo>
                    <a:pt x="122" y="5359"/>
                  </a:lnTo>
                  <a:lnTo>
                    <a:pt x="244" y="5310"/>
                  </a:lnTo>
                  <a:lnTo>
                    <a:pt x="390" y="5286"/>
                  </a:lnTo>
                  <a:lnTo>
                    <a:pt x="4482" y="4872"/>
                  </a:lnTo>
                  <a:lnTo>
                    <a:pt x="4482" y="4872"/>
                  </a:lnTo>
                  <a:lnTo>
                    <a:pt x="4652" y="4847"/>
                  </a:lnTo>
                  <a:lnTo>
                    <a:pt x="4798" y="4774"/>
                  </a:lnTo>
                  <a:lnTo>
                    <a:pt x="4969" y="4701"/>
                  </a:lnTo>
                  <a:lnTo>
                    <a:pt x="5115" y="4604"/>
                  </a:lnTo>
                  <a:lnTo>
                    <a:pt x="5261" y="4482"/>
                  </a:lnTo>
                  <a:lnTo>
                    <a:pt x="5383" y="4360"/>
                  </a:lnTo>
                  <a:lnTo>
                    <a:pt x="5505" y="4214"/>
                  </a:lnTo>
                  <a:lnTo>
                    <a:pt x="5578" y="4092"/>
                  </a:lnTo>
                  <a:lnTo>
                    <a:pt x="7234" y="293"/>
                  </a:lnTo>
                  <a:close/>
                </a:path>
              </a:pathLst>
            </a:custGeom>
            <a:noFill/>
            <a:ln w="19050" cap="rnd" cmpd="sng">
              <a:solidFill>
                <a:srgbClr val="FFB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5356714" y="1881143"/>
              <a:ext cx="137570" cy="131429"/>
            </a:xfrm>
            <a:custGeom>
              <a:avLst/>
              <a:gdLst/>
              <a:ahLst/>
              <a:cxnLst/>
              <a:rect l="l" t="t" r="r" b="b"/>
              <a:pathLst>
                <a:path w="15101" h="14419" fill="none" extrusionOk="0">
                  <a:moveTo>
                    <a:pt x="7234" y="293"/>
                  </a:moveTo>
                  <a:lnTo>
                    <a:pt x="7234" y="293"/>
                  </a:lnTo>
                  <a:lnTo>
                    <a:pt x="7307" y="171"/>
                  </a:lnTo>
                  <a:lnTo>
                    <a:pt x="7380" y="74"/>
                  </a:lnTo>
                  <a:lnTo>
                    <a:pt x="7477" y="25"/>
                  </a:lnTo>
                  <a:lnTo>
                    <a:pt x="7550" y="1"/>
                  </a:lnTo>
                  <a:lnTo>
                    <a:pt x="7623" y="25"/>
                  </a:lnTo>
                  <a:lnTo>
                    <a:pt x="7721" y="74"/>
                  </a:lnTo>
                  <a:lnTo>
                    <a:pt x="7794" y="171"/>
                  </a:lnTo>
                  <a:lnTo>
                    <a:pt x="7867" y="293"/>
                  </a:lnTo>
                  <a:lnTo>
                    <a:pt x="9523" y="4092"/>
                  </a:lnTo>
                  <a:lnTo>
                    <a:pt x="9523" y="4092"/>
                  </a:lnTo>
                  <a:lnTo>
                    <a:pt x="9596" y="4214"/>
                  </a:lnTo>
                  <a:lnTo>
                    <a:pt x="9718" y="4360"/>
                  </a:lnTo>
                  <a:lnTo>
                    <a:pt x="9840" y="4482"/>
                  </a:lnTo>
                  <a:lnTo>
                    <a:pt x="9986" y="4604"/>
                  </a:lnTo>
                  <a:lnTo>
                    <a:pt x="10132" y="4701"/>
                  </a:lnTo>
                  <a:lnTo>
                    <a:pt x="10302" y="4774"/>
                  </a:lnTo>
                  <a:lnTo>
                    <a:pt x="10449" y="4847"/>
                  </a:lnTo>
                  <a:lnTo>
                    <a:pt x="10619" y="4872"/>
                  </a:lnTo>
                  <a:lnTo>
                    <a:pt x="14711" y="5286"/>
                  </a:lnTo>
                  <a:lnTo>
                    <a:pt x="14711" y="5286"/>
                  </a:lnTo>
                  <a:lnTo>
                    <a:pt x="14857" y="5310"/>
                  </a:lnTo>
                  <a:lnTo>
                    <a:pt x="14979" y="5359"/>
                  </a:lnTo>
                  <a:lnTo>
                    <a:pt x="15052" y="5407"/>
                  </a:lnTo>
                  <a:lnTo>
                    <a:pt x="15100" y="5505"/>
                  </a:lnTo>
                  <a:lnTo>
                    <a:pt x="15100" y="5578"/>
                  </a:lnTo>
                  <a:lnTo>
                    <a:pt x="15076" y="5675"/>
                  </a:lnTo>
                  <a:lnTo>
                    <a:pt x="15027" y="5773"/>
                  </a:lnTo>
                  <a:lnTo>
                    <a:pt x="14906" y="5895"/>
                  </a:lnTo>
                  <a:lnTo>
                    <a:pt x="11837" y="8622"/>
                  </a:lnTo>
                  <a:lnTo>
                    <a:pt x="11837" y="8622"/>
                  </a:lnTo>
                  <a:lnTo>
                    <a:pt x="11715" y="8744"/>
                  </a:lnTo>
                  <a:lnTo>
                    <a:pt x="11618" y="8890"/>
                  </a:lnTo>
                  <a:lnTo>
                    <a:pt x="11545" y="9061"/>
                  </a:lnTo>
                  <a:lnTo>
                    <a:pt x="11472" y="9231"/>
                  </a:lnTo>
                  <a:lnTo>
                    <a:pt x="11423" y="9402"/>
                  </a:lnTo>
                  <a:lnTo>
                    <a:pt x="11398" y="9572"/>
                  </a:lnTo>
                  <a:lnTo>
                    <a:pt x="11398" y="9743"/>
                  </a:lnTo>
                  <a:lnTo>
                    <a:pt x="11423" y="9913"/>
                  </a:lnTo>
                  <a:lnTo>
                    <a:pt x="12300" y="13956"/>
                  </a:lnTo>
                  <a:lnTo>
                    <a:pt x="12300" y="13956"/>
                  </a:lnTo>
                  <a:lnTo>
                    <a:pt x="12324" y="14102"/>
                  </a:lnTo>
                  <a:lnTo>
                    <a:pt x="12300" y="14200"/>
                  </a:lnTo>
                  <a:lnTo>
                    <a:pt x="12275" y="14297"/>
                  </a:lnTo>
                  <a:lnTo>
                    <a:pt x="12227" y="14370"/>
                  </a:lnTo>
                  <a:lnTo>
                    <a:pt x="12129" y="14394"/>
                  </a:lnTo>
                  <a:lnTo>
                    <a:pt x="12032" y="14419"/>
                  </a:lnTo>
                  <a:lnTo>
                    <a:pt x="11910" y="14370"/>
                  </a:lnTo>
                  <a:lnTo>
                    <a:pt x="11788" y="14321"/>
                  </a:lnTo>
                  <a:lnTo>
                    <a:pt x="8232" y="12227"/>
                  </a:lnTo>
                  <a:lnTo>
                    <a:pt x="8232" y="12227"/>
                  </a:lnTo>
                  <a:lnTo>
                    <a:pt x="8086" y="12154"/>
                  </a:lnTo>
                  <a:lnTo>
                    <a:pt x="7916" y="12105"/>
                  </a:lnTo>
                  <a:lnTo>
                    <a:pt x="7721" y="12081"/>
                  </a:lnTo>
                  <a:lnTo>
                    <a:pt x="7550" y="12081"/>
                  </a:lnTo>
                  <a:lnTo>
                    <a:pt x="7380" y="12081"/>
                  </a:lnTo>
                  <a:lnTo>
                    <a:pt x="7185" y="12105"/>
                  </a:lnTo>
                  <a:lnTo>
                    <a:pt x="7015" y="12154"/>
                  </a:lnTo>
                  <a:lnTo>
                    <a:pt x="6868" y="12227"/>
                  </a:lnTo>
                  <a:lnTo>
                    <a:pt x="3313" y="14321"/>
                  </a:lnTo>
                  <a:lnTo>
                    <a:pt x="3313" y="14321"/>
                  </a:lnTo>
                  <a:lnTo>
                    <a:pt x="3191" y="14370"/>
                  </a:lnTo>
                  <a:lnTo>
                    <a:pt x="3069" y="14419"/>
                  </a:lnTo>
                  <a:lnTo>
                    <a:pt x="2972" y="14394"/>
                  </a:lnTo>
                  <a:lnTo>
                    <a:pt x="2874" y="14370"/>
                  </a:lnTo>
                  <a:lnTo>
                    <a:pt x="2826" y="14297"/>
                  </a:lnTo>
                  <a:lnTo>
                    <a:pt x="2801" y="14200"/>
                  </a:lnTo>
                  <a:lnTo>
                    <a:pt x="2777" y="14102"/>
                  </a:lnTo>
                  <a:lnTo>
                    <a:pt x="2801" y="13956"/>
                  </a:lnTo>
                  <a:lnTo>
                    <a:pt x="3678" y="9913"/>
                  </a:lnTo>
                  <a:lnTo>
                    <a:pt x="3678" y="9913"/>
                  </a:lnTo>
                  <a:lnTo>
                    <a:pt x="3702" y="9743"/>
                  </a:lnTo>
                  <a:lnTo>
                    <a:pt x="3702" y="9572"/>
                  </a:lnTo>
                  <a:lnTo>
                    <a:pt x="3678" y="9402"/>
                  </a:lnTo>
                  <a:lnTo>
                    <a:pt x="3629" y="9231"/>
                  </a:lnTo>
                  <a:lnTo>
                    <a:pt x="3556" y="9061"/>
                  </a:lnTo>
                  <a:lnTo>
                    <a:pt x="3483" y="8890"/>
                  </a:lnTo>
                  <a:lnTo>
                    <a:pt x="3386" y="8744"/>
                  </a:lnTo>
                  <a:lnTo>
                    <a:pt x="3264" y="8622"/>
                  </a:lnTo>
                  <a:lnTo>
                    <a:pt x="195" y="5895"/>
                  </a:lnTo>
                  <a:lnTo>
                    <a:pt x="195" y="5895"/>
                  </a:lnTo>
                  <a:lnTo>
                    <a:pt x="73" y="5773"/>
                  </a:lnTo>
                  <a:lnTo>
                    <a:pt x="25" y="5675"/>
                  </a:lnTo>
                  <a:lnTo>
                    <a:pt x="0" y="5578"/>
                  </a:lnTo>
                  <a:lnTo>
                    <a:pt x="0" y="5505"/>
                  </a:lnTo>
                  <a:lnTo>
                    <a:pt x="49" y="5407"/>
                  </a:lnTo>
                  <a:lnTo>
                    <a:pt x="122" y="5359"/>
                  </a:lnTo>
                  <a:lnTo>
                    <a:pt x="244" y="5310"/>
                  </a:lnTo>
                  <a:lnTo>
                    <a:pt x="390" y="5286"/>
                  </a:lnTo>
                  <a:lnTo>
                    <a:pt x="4482" y="4872"/>
                  </a:lnTo>
                  <a:lnTo>
                    <a:pt x="4482" y="4872"/>
                  </a:lnTo>
                  <a:lnTo>
                    <a:pt x="4652" y="4847"/>
                  </a:lnTo>
                  <a:lnTo>
                    <a:pt x="4798" y="4774"/>
                  </a:lnTo>
                  <a:lnTo>
                    <a:pt x="4969" y="4701"/>
                  </a:lnTo>
                  <a:lnTo>
                    <a:pt x="5115" y="4604"/>
                  </a:lnTo>
                  <a:lnTo>
                    <a:pt x="5261" y="4482"/>
                  </a:lnTo>
                  <a:lnTo>
                    <a:pt x="5383" y="4360"/>
                  </a:lnTo>
                  <a:lnTo>
                    <a:pt x="5505" y="4214"/>
                  </a:lnTo>
                  <a:lnTo>
                    <a:pt x="5578" y="4092"/>
                  </a:lnTo>
                  <a:lnTo>
                    <a:pt x="7234" y="293"/>
                  </a:lnTo>
                  <a:close/>
                </a:path>
              </a:pathLst>
            </a:custGeom>
            <a:noFill/>
            <a:ln w="19050" cap="rnd" cmpd="sng">
              <a:solidFill>
                <a:srgbClr val="FFB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 rot="1280404">
              <a:off x="3589575" y="1613971"/>
              <a:ext cx="137564" cy="131398"/>
            </a:xfrm>
            <a:custGeom>
              <a:avLst/>
              <a:gdLst/>
              <a:ahLst/>
              <a:cxnLst/>
              <a:rect l="l" t="t" r="r" b="b"/>
              <a:pathLst>
                <a:path w="15101" h="14419" fill="none" extrusionOk="0">
                  <a:moveTo>
                    <a:pt x="7234" y="293"/>
                  </a:moveTo>
                  <a:lnTo>
                    <a:pt x="7234" y="293"/>
                  </a:lnTo>
                  <a:lnTo>
                    <a:pt x="7307" y="171"/>
                  </a:lnTo>
                  <a:lnTo>
                    <a:pt x="7380" y="74"/>
                  </a:lnTo>
                  <a:lnTo>
                    <a:pt x="7477" y="25"/>
                  </a:lnTo>
                  <a:lnTo>
                    <a:pt x="7550" y="1"/>
                  </a:lnTo>
                  <a:lnTo>
                    <a:pt x="7623" y="25"/>
                  </a:lnTo>
                  <a:lnTo>
                    <a:pt x="7721" y="74"/>
                  </a:lnTo>
                  <a:lnTo>
                    <a:pt x="7794" y="171"/>
                  </a:lnTo>
                  <a:lnTo>
                    <a:pt x="7867" y="293"/>
                  </a:lnTo>
                  <a:lnTo>
                    <a:pt x="9523" y="4092"/>
                  </a:lnTo>
                  <a:lnTo>
                    <a:pt x="9523" y="4092"/>
                  </a:lnTo>
                  <a:lnTo>
                    <a:pt x="9596" y="4214"/>
                  </a:lnTo>
                  <a:lnTo>
                    <a:pt x="9718" y="4360"/>
                  </a:lnTo>
                  <a:lnTo>
                    <a:pt x="9840" y="4482"/>
                  </a:lnTo>
                  <a:lnTo>
                    <a:pt x="9986" y="4604"/>
                  </a:lnTo>
                  <a:lnTo>
                    <a:pt x="10132" y="4701"/>
                  </a:lnTo>
                  <a:lnTo>
                    <a:pt x="10302" y="4774"/>
                  </a:lnTo>
                  <a:lnTo>
                    <a:pt x="10449" y="4847"/>
                  </a:lnTo>
                  <a:lnTo>
                    <a:pt x="10619" y="4872"/>
                  </a:lnTo>
                  <a:lnTo>
                    <a:pt x="14711" y="5286"/>
                  </a:lnTo>
                  <a:lnTo>
                    <a:pt x="14711" y="5286"/>
                  </a:lnTo>
                  <a:lnTo>
                    <a:pt x="14857" y="5310"/>
                  </a:lnTo>
                  <a:lnTo>
                    <a:pt x="14979" y="5359"/>
                  </a:lnTo>
                  <a:lnTo>
                    <a:pt x="15052" y="5407"/>
                  </a:lnTo>
                  <a:lnTo>
                    <a:pt x="15100" y="5505"/>
                  </a:lnTo>
                  <a:lnTo>
                    <a:pt x="15100" y="5578"/>
                  </a:lnTo>
                  <a:lnTo>
                    <a:pt x="15076" y="5675"/>
                  </a:lnTo>
                  <a:lnTo>
                    <a:pt x="15027" y="5773"/>
                  </a:lnTo>
                  <a:lnTo>
                    <a:pt x="14906" y="5895"/>
                  </a:lnTo>
                  <a:lnTo>
                    <a:pt x="11837" y="8622"/>
                  </a:lnTo>
                  <a:lnTo>
                    <a:pt x="11837" y="8622"/>
                  </a:lnTo>
                  <a:lnTo>
                    <a:pt x="11715" y="8744"/>
                  </a:lnTo>
                  <a:lnTo>
                    <a:pt x="11618" y="8890"/>
                  </a:lnTo>
                  <a:lnTo>
                    <a:pt x="11545" y="9061"/>
                  </a:lnTo>
                  <a:lnTo>
                    <a:pt x="11472" y="9231"/>
                  </a:lnTo>
                  <a:lnTo>
                    <a:pt x="11423" y="9402"/>
                  </a:lnTo>
                  <a:lnTo>
                    <a:pt x="11398" y="9572"/>
                  </a:lnTo>
                  <a:lnTo>
                    <a:pt x="11398" y="9743"/>
                  </a:lnTo>
                  <a:lnTo>
                    <a:pt x="11423" y="9913"/>
                  </a:lnTo>
                  <a:lnTo>
                    <a:pt x="12300" y="13956"/>
                  </a:lnTo>
                  <a:lnTo>
                    <a:pt x="12300" y="13956"/>
                  </a:lnTo>
                  <a:lnTo>
                    <a:pt x="12324" y="14102"/>
                  </a:lnTo>
                  <a:lnTo>
                    <a:pt x="12300" y="14200"/>
                  </a:lnTo>
                  <a:lnTo>
                    <a:pt x="12275" y="14297"/>
                  </a:lnTo>
                  <a:lnTo>
                    <a:pt x="12227" y="14370"/>
                  </a:lnTo>
                  <a:lnTo>
                    <a:pt x="12129" y="14394"/>
                  </a:lnTo>
                  <a:lnTo>
                    <a:pt x="12032" y="14419"/>
                  </a:lnTo>
                  <a:lnTo>
                    <a:pt x="11910" y="14370"/>
                  </a:lnTo>
                  <a:lnTo>
                    <a:pt x="11788" y="14321"/>
                  </a:lnTo>
                  <a:lnTo>
                    <a:pt x="8232" y="12227"/>
                  </a:lnTo>
                  <a:lnTo>
                    <a:pt x="8232" y="12227"/>
                  </a:lnTo>
                  <a:lnTo>
                    <a:pt x="8086" y="12154"/>
                  </a:lnTo>
                  <a:lnTo>
                    <a:pt x="7916" y="12105"/>
                  </a:lnTo>
                  <a:lnTo>
                    <a:pt x="7721" y="12081"/>
                  </a:lnTo>
                  <a:lnTo>
                    <a:pt x="7550" y="12081"/>
                  </a:lnTo>
                  <a:lnTo>
                    <a:pt x="7380" y="12081"/>
                  </a:lnTo>
                  <a:lnTo>
                    <a:pt x="7185" y="12105"/>
                  </a:lnTo>
                  <a:lnTo>
                    <a:pt x="7015" y="12154"/>
                  </a:lnTo>
                  <a:lnTo>
                    <a:pt x="6868" y="12227"/>
                  </a:lnTo>
                  <a:lnTo>
                    <a:pt x="3313" y="14321"/>
                  </a:lnTo>
                  <a:lnTo>
                    <a:pt x="3313" y="14321"/>
                  </a:lnTo>
                  <a:lnTo>
                    <a:pt x="3191" y="14370"/>
                  </a:lnTo>
                  <a:lnTo>
                    <a:pt x="3069" y="14419"/>
                  </a:lnTo>
                  <a:lnTo>
                    <a:pt x="2972" y="14394"/>
                  </a:lnTo>
                  <a:lnTo>
                    <a:pt x="2874" y="14370"/>
                  </a:lnTo>
                  <a:lnTo>
                    <a:pt x="2826" y="14297"/>
                  </a:lnTo>
                  <a:lnTo>
                    <a:pt x="2801" y="14200"/>
                  </a:lnTo>
                  <a:lnTo>
                    <a:pt x="2777" y="14102"/>
                  </a:lnTo>
                  <a:lnTo>
                    <a:pt x="2801" y="13956"/>
                  </a:lnTo>
                  <a:lnTo>
                    <a:pt x="3678" y="9913"/>
                  </a:lnTo>
                  <a:lnTo>
                    <a:pt x="3678" y="9913"/>
                  </a:lnTo>
                  <a:lnTo>
                    <a:pt x="3702" y="9743"/>
                  </a:lnTo>
                  <a:lnTo>
                    <a:pt x="3702" y="9572"/>
                  </a:lnTo>
                  <a:lnTo>
                    <a:pt x="3678" y="9402"/>
                  </a:lnTo>
                  <a:lnTo>
                    <a:pt x="3629" y="9231"/>
                  </a:lnTo>
                  <a:lnTo>
                    <a:pt x="3556" y="9061"/>
                  </a:lnTo>
                  <a:lnTo>
                    <a:pt x="3483" y="8890"/>
                  </a:lnTo>
                  <a:lnTo>
                    <a:pt x="3386" y="8744"/>
                  </a:lnTo>
                  <a:lnTo>
                    <a:pt x="3264" y="8622"/>
                  </a:lnTo>
                  <a:lnTo>
                    <a:pt x="195" y="5895"/>
                  </a:lnTo>
                  <a:lnTo>
                    <a:pt x="195" y="5895"/>
                  </a:lnTo>
                  <a:lnTo>
                    <a:pt x="73" y="5773"/>
                  </a:lnTo>
                  <a:lnTo>
                    <a:pt x="25" y="5675"/>
                  </a:lnTo>
                  <a:lnTo>
                    <a:pt x="0" y="5578"/>
                  </a:lnTo>
                  <a:lnTo>
                    <a:pt x="0" y="5505"/>
                  </a:lnTo>
                  <a:lnTo>
                    <a:pt x="49" y="5407"/>
                  </a:lnTo>
                  <a:lnTo>
                    <a:pt x="122" y="5359"/>
                  </a:lnTo>
                  <a:lnTo>
                    <a:pt x="244" y="5310"/>
                  </a:lnTo>
                  <a:lnTo>
                    <a:pt x="390" y="5286"/>
                  </a:lnTo>
                  <a:lnTo>
                    <a:pt x="4482" y="4872"/>
                  </a:lnTo>
                  <a:lnTo>
                    <a:pt x="4482" y="4872"/>
                  </a:lnTo>
                  <a:lnTo>
                    <a:pt x="4652" y="4847"/>
                  </a:lnTo>
                  <a:lnTo>
                    <a:pt x="4798" y="4774"/>
                  </a:lnTo>
                  <a:lnTo>
                    <a:pt x="4969" y="4701"/>
                  </a:lnTo>
                  <a:lnTo>
                    <a:pt x="5115" y="4604"/>
                  </a:lnTo>
                  <a:lnTo>
                    <a:pt x="5261" y="4482"/>
                  </a:lnTo>
                  <a:lnTo>
                    <a:pt x="5383" y="4360"/>
                  </a:lnTo>
                  <a:lnTo>
                    <a:pt x="5505" y="4214"/>
                  </a:lnTo>
                  <a:lnTo>
                    <a:pt x="5578" y="4092"/>
                  </a:lnTo>
                  <a:lnTo>
                    <a:pt x="7234" y="293"/>
                  </a:lnTo>
                  <a:close/>
                </a:path>
              </a:pathLst>
            </a:custGeom>
            <a:noFill/>
            <a:ln w="19050" cap="rnd" cmpd="sng">
              <a:solidFill>
                <a:srgbClr val="FFB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2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/>
          <a:srcRect l="35139" t="21341" r="36859" b="6504"/>
          <a:stretch>
            <a:fillRect/>
          </a:stretch>
        </p:blipFill>
        <p:spPr bwMode="auto">
          <a:xfrm rot="21337080">
            <a:off x="5788574" y="766077"/>
            <a:ext cx="2215424" cy="308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92" y="1315144"/>
            <a:ext cx="913631" cy="9136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5192" y="1367016"/>
            <a:ext cx="333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4A5C65"/>
                </a:solidFill>
              </a:rPr>
              <a:t>2</a:t>
            </a:r>
            <a:r>
              <a:rPr lang="en-US" dirty="0">
                <a:solidFill>
                  <a:srgbClr val="4A5C65"/>
                </a:solidFill>
              </a:rPr>
              <a:t>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1;p18"/>
          <p:cNvSpPr txBox="1">
            <a:spLocks/>
          </p:cNvSpPr>
          <p:nvPr/>
        </p:nvSpPr>
        <p:spPr>
          <a:xfrm>
            <a:off x="2915816" y="1779662"/>
            <a:ext cx="3371700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uk-UA" b="1" dirty="0" smtClean="0">
                <a:solidFill>
                  <a:srgbClr val="FB15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Частина «ЧИТАННЯ»</a:t>
            </a:r>
          </a:p>
          <a:p>
            <a:r>
              <a:rPr lang="uk-UA" b="1" dirty="0" smtClean="0">
                <a:solidFill>
                  <a:srgbClr val="FB15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smtClean="0">
                <a:solidFill>
                  <a:srgbClr val="FB15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</a:t>
            </a:r>
            <a:r>
              <a:rPr lang="uk-UA" b="1" dirty="0" smtClean="0">
                <a:solidFill>
                  <a:srgbClr val="FB15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7499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/>
          <a:srcRect l="36237" t="22358" r="37408" b="16666"/>
          <a:stretch>
            <a:fillRect/>
          </a:stretch>
        </p:blipFill>
        <p:spPr bwMode="auto">
          <a:xfrm>
            <a:off x="1000100" y="928675"/>
            <a:ext cx="2928958" cy="366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571604" y="571486"/>
            <a:ext cx="48269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Завдання на встановлення відповідності</a:t>
            </a:r>
            <a:endParaRPr lang="ru-RU" b="1" cap="all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 rotWithShape="1">
          <a:blip r:embed="rId4"/>
          <a:srcRect l="28038" t="33485" r="30783" b="13415"/>
          <a:stretch/>
        </p:blipFill>
        <p:spPr bwMode="auto">
          <a:xfrm>
            <a:off x="3985331" y="1742472"/>
            <a:ext cx="4087131" cy="284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812360" y="697649"/>
            <a:ext cx="1008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Task 1</a:t>
            </a:r>
            <a:endParaRPr lang="ru-RU" b="1" cap="all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85085" y="86951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sz="1200" dirty="0"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 основного змісту </a:t>
            </a:r>
            <a:r>
              <a:rPr lang="uk-UA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прочитаного;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перевірка вміння розуміти тему та ідею тексту</a:t>
            </a:r>
          </a:p>
          <a:p>
            <a:pPr algn="just"/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uk-UA" sz="1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(частин тексту, окремих абзаців)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90750" y="3098164"/>
            <a:ext cx="1285884" cy="187966"/>
          </a:xfrm>
          <a:prstGeom prst="rect">
            <a:avLst/>
          </a:prstGeom>
          <a:solidFill>
            <a:srgbClr val="D581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E933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33328" y="2920676"/>
            <a:ext cx="510242" cy="151140"/>
          </a:xfrm>
          <a:prstGeom prst="rect">
            <a:avLst/>
          </a:prstGeom>
          <a:solidFill>
            <a:srgbClr val="D581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E933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7686" y="2928940"/>
            <a:ext cx="428628" cy="142876"/>
          </a:xfrm>
          <a:prstGeom prst="rect">
            <a:avLst/>
          </a:prstGeom>
          <a:solidFill>
            <a:srgbClr val="D581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E933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24450" y="3316598"/>
            <a:ext cx="1419252" cy="183846"/>
          </a:xfrm>
          <a:prstGeom prst="rect">
            <a:avLst/>
          </a:prstGeom>
          <a:solidFill>
            <a:srgbClr val="D581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E933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14290" y="3529958"/>
            <a:ext cx="643594" cy="158122"/>
          </a:xfrm>
          <a:prstGeom prst="rect">
            <a:avLst/>
          </a:prstGeom>
          <a:solidFill>
            <a:srgbClr val="D581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E933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82124" y="3501042"/>
            <a:ext cx="643594" cy="184800"/>
          </a:xfrm>
          <a:prstGeom prst="rect">
            <a:avLst/>
          </a:prstGeom>
          <a:solidFill>
            <a:srgbClr val="D581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E933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57752" y="3714758"/>
            <a:ext cx="1143008" cy="142876"/>
          </a:xfrm>
          <a:prstGeom prst="rect">
            <a:avLst/>
          </a:prstGeom>
          <a:solidFill>
            <a:srgbClr val="D581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E933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78692" y="3902380"/>
            <a:ext cx="1044588" cy="202260"/>
          </a:xfrm>
          <a:prstGeom prst="rect">
            <a:avLst/>
          </a:prstGeom>
          <a:solidFill>
            <a:srgbClr val="D581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E933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43570" y="4143386"/>
            <a:ext cx="500066" cy="142876"/>
          </a:xfrm>
          <a:prstGeom prst="rect">
            <a:avLst/>
          </a:prstGeom>
          <a:solidFill>
            <a:srgbClr val="D581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E933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47526" y="4112906"/>
            <a:ext cx="521356" cy="163858"/>
          </a:xfrm>
          <a:prstGeom prst="rect">
            <a:avLst/>
          </a:prstGeom>
          <a:solidFill>
            <a:srgbClr val="D581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E933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76492" y="4316728"/>
            <a:ext cx="809954" cy="183848"/>
          </a:xfrm>
          <a:prstGeom prst="rect">
            <a:avLst/>
          </a:prstGeom>
          <a:solidFill>
            <a:srgbClr val="D581FF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E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/>
          <a:srcRect l="24158" t="28455" r="24780" b="48171"/>
          <a:stretch>
            <a:fillRect/>
          </a:stretch>
        </p:blipFill>
        <p:spPr bwMode="auto">
          <a:xfrm>
            <a:off x="467544" y="3124974"/>
            <a:ext cx="6336704" cy="156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1461593" y="1645786"/>
            <a:ext cx="2376264" cy="13837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Well / perfect / fine </a:t>
            </a:r>
            <a:r>
              <a:rPr lang="en-US" dirty="0" smtClean="0"/>
              <a:t>are the synonyms that mean “</a:t>
            </a:r>
            <a:r>
              <a:rPr lang="ru-RU" dirty="0" smtClean="0"/>
              <a:t>чудовий, чудово</a:t>
            </a:r>
            <a:r>
              <a:rPr lang="en-US" dirty="0" smtClean="0"/>
              <a:t>”</a:t>
            </a:r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740451" y="3690751"/>
            <a:ext cx="5748211" cy="217789"/>
            <a:chOff x="806335" y="3607724"/>
            <a:chExt cx="6026727" cy="243841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806335" y="3607724"/>
              <a:ext cx="6026727" cy="8313"/>
            </a:xfrm>
            <a:prstGeom prst="line">
              <a:avLst/>
            </a:prstGeom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806335" y="3851565"/>
              <a:ext cx="1512168" cy="0"/>
            </a:xfrm>
            <a:prstGeom prst="line">
              <a:avLst/>
            </a:prstGeom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Скругленный прямоугольник 13"/>
          <p:cNvSpPr/>
          <p:nvPr/>
        </p:nvSpPr>
        <p:spPr>
          <a:xfrm>
            <a:off x="1331640" y="3124965"/>
            <a:ext cx="613229" cy="3190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/>
          <a:srcRect l="28038" t="55200" r="44290" b="13415"/>
          <a:stretch/>
        </p:blipFill>
        <p:spPr bwMode="auto">
          <a:xfrm>
            <a:off x="4499992" y="927802"/>
            <a:ext cx="3384376" cy="2073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932041" y="2642060"/>
            <a:ext cx="1872208" cy="20002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36019" y="927802"/>
            <a:ext cx="2627412" cy="6277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Відсоток учасників, які справилися з завданням – </a:t>
            </a:r>
            <a:r>
              <a:rPr lang="uk-UA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60,1%</a:t>
            </a:r>
            <a:endParaRPr lang="ru-RU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71604" y="571486"/>
            <a:ext cx="48269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Завдання на встановлення відповідності</a:t>
            </a:r>
            <a:endParaRPr lang="ru-RU" b="1" cap="all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12360" y="697649"/>
            <a:ext cx="1008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Task 1</a:t>
            </a:r>
            <a:endParaRPr lang="ru-RU" b="1" cap="all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38" y="3096640"/>
            <a:ext cx="1360543" cy="1188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571604" y="571486"/>
            <a:ext cx="48269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Завдання на встановлення відповідності</a:t>
            </a:r>
            <a:endParaRPr lang="ru-RU" b="1" cap="all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40352" y="725374"/>
            <a:ext cx="1008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Task 1</a:t>
            </a:r>
            <a:endParaRPr lang="ru-RU" b="1" cap="all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3226" t="30954" r="24013" b="47070"/>
          <a:stretch/>
        </p:blipFill>
        <p:spPr>
          <a:xfrm>
            <a:off x="2272545" y="3431777"/>
            <a:ext cx="5467807" cy="121726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/>
          <a:srcRect l="28038" t="55200" r="44290" b="13415"/>
          <a:stretch/>
        </p:blipFill>
        <p:spPr bwMode="auto">
          <a:xfrm>
            <a:off x="748013" y="1235292"/>
            <a:ext cx="3384376" cy="2073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9552" y="3569597"/>
            <a:ext cx="1651805" cy="9566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/>
              <a:t>Відсоток учасників, які справилися з завданням – 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</a:t>
            </a:r>
            <a:r>
              <a:rPr lang="uk-UA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uk-UA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24565" y="1760911"/>
            <a:ext cx="2765544" cy="20002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87824" y="3472091"/>
            <a:ext cx="576064" cy="21356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2440201" y="4318941"/>
            <a:ext cx="5156135" cy="7425"/>
          </a:xfrm>
          <a:prstGeom prst="line">
            <a:avLst/>
          </a:prstGeom>
          <a:ln w="222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440201" y="4536730"/>
            <a:ext cx="2472621" cy="10334"/>
          </a:xfrm>
          <a:prstGeom prst="line">
            <a:avLst/>
          </a:prstGeom>
          <a:ln w="222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020272" y="4155926"/>
            <a:ext cx="576064" cy="0"/>
          </a:xfrm>
          <a:prstGeom prst="line">
            <a:avLst/>
          </a:prstGeom>
          <a:ln w="222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132389" y="1635646"/>
            <a:ext cx="1159691" cy="225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5408640" y="1179852"/>
            <a:ext cx="2979784" cy="7404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Демонстрація намірів уникнути негативних наслідків</a:t>
            </a:r>
            <a:endParaRPr lang="ru-RU" sz="1200" dirty="0">
              <a:solidFill>
                <a:srgbClr val="0070C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499992" y="2239576"/>
            <a:ext cx="4166692" cy="8695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І коли люди не хочуть нести в</a:t>
            </a:r>
            <a:r>
              <a:rPr lang="uk-UA" sz="1100" dirty="0" smtClean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і</a:t>
            </a:r>
            <a:r>
              <a:rPr lang="ru-RU" sz="1100" dirty="0" smtClean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дповідальність за свою брехню, вони схрещують пальці  або ховають руки за спиною, щоб навіть  </a:t>
            </a:r>
            <a:r>
              <a:rPr lang="uk-UA" sz="1100" dirty="0" smtClean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і думки про це не було.</a:t>
            </a:r>
            <a:endParaRPr lang="ru-RU" sz="1100" dirty="0">
              <a:solidFill>
                <a:srgbClr val="0070C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6234863" y="3196492"/>
            <a:ext cx="228460" cy="951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2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2"/>
          <p:cNvSpPr txBox="1">
            <a:spLocks noGrp="1"/>
          </p:cNvSpPr>
          <p:nvPr>
            <p:ph type="body" idx="1"/>
          </p:nvPr>
        </p:nvSpPr>
        <p:spPr>
          <a:xfrm>
            <a:off x="0" y="1131590"/>
            <a:ext cx="2555776" cy="18956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8550" indent="-171450">
              <a:buFont typeface="Arial" panose="020B0604020202020204" pitchFamily="34" charset="0"/>
              <a:buChar char="•"/>
            </a:pPr>
            <a:r>
              <a:rPr lang="uk-UA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повне </a:t>
            </a:r>
            <a:r>
              <a:rPr lang="uk-UA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 </a:t>
            </a:r>
            <a:r>
              <a:rPr lang="uk-UA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r>
              <a:rPr lang="uk-UA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885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 ті чи інші синоніми залежно від </a:t>
            </a:r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контексту;</a:t>
            </a:r>
            <a:endParaRPr lang="uk-UA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85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 лексики, уміння використовувати сталі словосполучення, </a:t>
            </a:r>
            <a:r>
              <a:rPr lang="uk-UA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слова-зв’язки</a:t>
            </a:r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фразові дієслова, прийменники </a:t>
            </a:r>
            <a:endParaRPr lang="uk-UA" sz="1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1" name="Google Shape;451;p22"/>
          <p:cNvSpPr txBox="1">
            <a:spLocks noGrp="1"/>
          </p:cNvSpPr>
          <p:nvPr>
            <p:ph type="title"/>
          </p:nvPr>
        </p:nvSpPr>
        <p:spPr>
          <a:xfrm>
            <a:off x="621443" y="614863"/>
            <a:ext cx="1259573" cy="7881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Task 2</a:t>
            </a:r>
            <a:endParaRPr dirty="0"/>
          </a:p>
        </p:txBody>
      </p:sp>
      <p:sp>
        <p:nvSpPr>
          <p:cNvPr id="453" name="Google Shape;453;p22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5038" t="17767" r="35825" b="4582"/>
          <a:stretch/>
        </p:blipFill>
        <p:spPr>
          <a:xfrm>
            <a:off x="2627784" y="811663"/>
            <a:ext cx="2880320" cy="412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1888" t="22163" r="35037" b="7512"/>
          <a:stretch/>
        </p:blipFill>
        <p:spPr>
          <a:xfrm>
            <a:off x="5715008" y="1071552"/>
            <a:ext cx="2931872" cy="335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843808" y="418063"/>
            <a:ext cx="5454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</a:rPr>
              <a:t>ЗАВДАННЯ </a:t>
            </a:r>
            <a:r>
              <a:rPr lang="ru-RU" b="1" dirty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</a:rPr>
              <a:t>З ВИБОРОМ ОДНІЄЇ ПРАВИЛЬНОЇ ВІДПОВІДІ</a:t>
            </a:r>
            <a:endParaRPr lang="uk-UA" dirty="0">
              <a:solidFill>
                <a:srgbClr val="C00000"/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47814"/>
            <a:ext cx="1366419" cy="1520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вал 10"/>
          <p:cNvSpPr/>
          <p:nvPr/>
        </p:nvSpPr>
        <p:spPr>
          <a:xfrm>
            <a:off x="5715008" y="1071552"/>
            <a:ext cx="214314" cy="214314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5739764" y="1757044"/>
            <a:ext cx="214314" cy="214314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/>
          <p:cNvSpPr/>
          <p:nvPr/>
        </p:nvSpPr>
        <p:spPr>
          <a:xfrm>
            <a:off x="5728968" y="2416490"/>
            <a:ext cx="214314" cy="214314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/>
          <p:cNvSpPr/>
          <p:nvPr/>
        </p:nvSpPr>
        <p:spPr>
          <a:xfrm>
            <a:off x="5730240" y="3098482"/>
            <a:ext cx="214314" cy="214314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/>
        </p:nvSpPr>
        <p:spPr>
          <a:xfrm>
            <a:off x="5757858" y="3766498"/>
            <a:ext cx="214314" cy="214314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5286380" y="1500180"/>
            <a:ext cx="571504" cy="2857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>
            <a:off x="4964909" y="2393155"/>
            <a:ext cx="1143008" cy="3571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>
            <a:off x="5072066" y="3000378"/>
            <a:ext cx="1000132" cy="2857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5214933" y="4214815"/>
            <a:ext cx="785836" cy="3571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>
            <a:off x="5072066" y="3714758"/>
            <a:ext cx="1071570" cy="3571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grpSp>
        <p:nvGrpSpPr>
          <p:cNvPr id="4" name="Группа 3"/>
          <p:cNvGrpSpPr/>
          <p:nvPr/>
        </p:nvGrpSpPr>
        <p:grpSpPr>
          <a:xfrm>
            <a:off x="1864485" y="538106"/>
            <a:ext cx="5023580" cy="1350150"/>
            <a:chOff x="467544" y="1635646"/>
            <a:chExt cx="4651717" cy="122413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l="23226" t="57325" r="31888" b="20698"/>
            <a:stretch/>
          </p:blipFill>
          <p:spPr>
            <a:xfrm>
              <a:off x="467544" y="1635646"/>
              <a:ext cx="4651717" cy="12241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Овал 1"/>
            <p:cNvSpPr/>
            <p:nvPr/>
          </p:nvSpPr>
          <p:spPr>
            <a:xfrm>
              <a:off x="1251989" y="1679945"/>
              <a:ext cx="360040" cy="288032"/>
            </a:xfrm>
            <a:prstGeom prst="ellips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7713" t="45605" r="18500" b="21431"/>
          <a:stretch/>
        </p:blipFill>
        <p:spPr>
          <a:xfrm>
            <a:off x="971600" y="1995686"/>
            <a:ext cx="725840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667089" y="2565942"/>
            <a:ext cx="2065151" cy="5808"/>
          </a:xfrm>
          <a:prstGeom prst="line">
            <a:avLst/>
          </a:prstGeom>
          <a:ln w="222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823620" y="2787774"/>
            <a:ext cx="1866702" cy="0"/>
          </a:xfrm>
          <a:prstGeom prst="line">
            <a:avLst/>
          </a:prstGeom>
          <a:ln w="222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8230006" y="1874774"/>
            <a:ext cx="549663" cy="4265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435282" y="3219822"/>
            <a:ext cx="3152942" cy="0"/>
          </a:xfrm>
          <a:prstGeom prst="line">
            <a:avLst/>
          </a:prstGeom>
          <a:ln w="222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6732240" y="3321375"/>
            <a:ext cx="549663" cy="4265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14313" y="2405470"/>
            <a:ext cx="549663" cy="4265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111591" y="811663"/>
            <a:ext cx="1545266" cy="7726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dirty="0" smtClean="0"/>
              <a:t>Відсоток учасників, які справилися з завданням –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24,2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2195736" y="1114862"/>
            <a:ext cx="1296144" cy="4356"/>
          </a:xfrm>
          <a:prstGeom prst="line">
            <a:avLst/>
          </a:prstGeom>
          <a:ln w="222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195736" y="1273286"/>
            <a:ext cx="1080120" cy="15880"/>
          </a:xfrm>
          <a:prstGeom prst="line">
            <a:avLst/>
          </a:prstGeom>
          <a:ln w="222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2195736" y="1443234"/>
            <a:ext cx="1494586" cy="2000"/>
          </a:xfrm>
          <a:prstGeom prst="line">
            <a:avLst/>
          </a:prstGeom>
          <a:ln w="222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41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solidFill>
                  <a:srgbClr val="4A5C65"/>
                </a:solidFill>
              </a:rPr>
              <a:t>1</a:t>
            </a:r>
            <a:r>
              <a:rPr lang="en" dirty="0" smtClean="0">
                <a:solidFill>
                  <a:srgbClr val="4A5C65"/>
                </a:solidFill>
              </a:rPr>
              <a:t>.</a:t>
            </a:r>
            <a:endParaRPr>
              <a:solidFill>
                <a:srgbClr val="4A5C65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Загальна інформація про ЄВІ</a:t>
            </a:r>
            <a:endParaRPr/>
          </a:p>
        </p:txBody>
      </p:sp>
      <p:pic>
        <p:nvPicPr>
          <p:cNvPr id="53249" name="Picture 1" descr="C:\Users\Новиковы\Downloads\qr-cod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000378"/>
            <a:ext cx="1285884" cy="1285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11591" y="811663"/>
            <a:ext cx="1545266" cy="7726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dirty="0" smtClean="0"/>
              <a:t>Відсоток учасників, які справилися з завданням –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1%</a:t>
            </a:r>
            <a:endParaRPr lang="ru-RU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9883" t="57927" r="35212" b="9552"/>
          <a:stretch>
            <a:fillRect/>
          </a:stretch>
        </p:blipFill>
        <p:spPr bwMode="auto">
          <a:xfrm>
            <a:off x="1428728" y="642924"/>
            <a:ext cx="5572164" cy="178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9883" t="46748" r="8858" b="13618"/>
          <a:stretch>
            <a:fillRect/>
          </a:stretch>
        </p:blipFill>
        <p:spPr bwMode="auto">
          <a:xfrm>
            <a:off x="642910" y="2571750"/>
            <a:ext cx="721523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Группа 22"/>
          <p:cNvGrpSpPr/>
          <p:nvPr/>
        </p:nvGrpSpPr>
        <p:grpSpPr>
          <a:xfrm>
            <a:off x="829234" y="3591610"/>
            <a:ext cx="6872046" cy="472390"/>
            <a:chOff x="829234" y="3591610"/>
            <a:chExt cx="6872046" cy="472390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5061836" y="3591610"/>
              <a:ext cx="2619124" cy="5030"/>
            </a:xfrm>
            <a:prstGeom prst="line">
              <a:avLst/>
            </a:prstGeom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829234" y="3818932"/>
              <a:ext cx="6872046" cy="11388"/>
            </a:xfrm>
            <a:prstGeom prst="line">
              <a:avLst/>
            </a:prstGeom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888938" y="4055142"/>
              <a:ext cx="4241862" cy="8858"/>
            </a:xfrm>
            <a:prstGeom prst="line">
              <a:avLst/>
            </a:prstGeom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Скругленный прямоугольник 23"/>
          <p:cNvSpPr/>
          <p:nvPr/>
        </p:nvSpPr>
        <p:spPr>
          <a:xfrm>
            <a:off x="7929586" y="3000378"/>
            <a:ext cx="549663" cy="4265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857356" y="1500180"/>
            <a:ext cx="285752" cy="28575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2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3143240" y="571486"/>
            <a:ext cx="48269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Завдання на встановлення відповідності</a:t>
            </a:r>
            <a:endParaRPr lang="ru-RU" b="1" cap="all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8" name="Google Shape;451;p22"/>
          <p:cNvSpPr txBox="1">
            <a:spLocks/>
          </p:cNvSpPr>
          <p:nvPr/>
        </p:nvSpPr>
        <p:spPr>
          <a:xfrm>
            <a:off x="714348" y="714362"/>
            <a:ext cx="1259573" cy="78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Roboto Slab Regular"/>
                <a:ea typeface="Roboto Slab Regular"/>
                <a:cs typeface="Roboto Slab Regular"/>
                <a:sym typeface="Roboto Slab Regular"/>
              </a:rPr>
              <a:t>Task </a:t>
            </a: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Roboto Slab Regular"/>
                <a:ea typeface="Roboto Slab Regular"/>
                <a:cs typeface="Roboto Slab Regular"/>
                <a:sym typeface="Roboto Slab Regular"/>
              </a:rPr>
              <a:t>3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sp>
        <p:nvSpPr>
          <p:cNvPr id="9" name="Google Shape;450;p22"/>
          <p:cNvSpPr txBox="1">
            <a:spLocks/>
          </p:cNvSpPr>
          <p:nvPr/>
        </p:nvSpPr>
        <p:spPr>
          <a:xfrm>
            <a:off x="-108532" y="1377340"/>
            <a:ext cx="2500298" cy="108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пошук необхідної спеціальної інформації в текстах</a:t>
            </a:r>
            <a:endParaRPr kumimoji="0" lang="uk-UA" b="0" i="0" u="none" strike="noStrike" kern="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Lato Light"/>
              <a:cs typeface="Times New Roman" panose="02020603050405020304" pitchFamily="18" charset="0"/>
              <a:sym typeface="Lato Ligh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 l="32943" t="11179" r="31918" b="3841"/>
          <a:stretch>
            <a:fillRect/>
          </a:stretch>
        </p:blipFill>
        <p:spPr bwMode="auto">
          <a:xfrm>
            <a:off x="2643174" y="1000114"/>
            <a:ext cx="2859914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 l="29100" t="10696" r="29722" b="5487"/>
          <a:stretch>
            <a:fillRect/>
          </a:stretch>
        </p:blipFill>
        <p:spPr bwMode="auto">
          <a:xfrm>
            <a:off x="5643570" y="1000114"/>
            <a:ext cx="2818459" cy="3099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500034" y="3214692"/>
            <a:ext cx="207170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dirty="0" smtClean="0"/>
              <a:t>Відсоток учасників, які справилися з завданнями:</a:t>
            </a:r>
          </a:p>
          <a:p>
            <a:pPr algn="ctr"/>
            <a:r>
              <a:rPr lang="uk-UA" sz="1100" dirty="0" smtClean="0"/>
              <a:t>№11-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54,2%</a:t>
            </a:r>
          </a:p>
          <a:p>
            <a:pPr algn="ctr"/>
            <a:r>
              <a:rPr lang="uk-UA" sz="1100" dirty="0" smtClean="0"/>
              <a:t>№12-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42,9%</a:t>
            </a:r>
          </a:p>
          <a:p>
            <a:pPr algn="ctr"/>
            <a:r>
              <a:rPr lang="uk-UA" sz="1100" dirty="0" smtClean="0"/>
              <a:t>№13-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56,0%</a:t>
            </a:r>
          </a:p>
          <a:p>
            <a:pPr algn="ctr"/>
            <a:r>
              <a:rPr lang="uk-UA" sz="1100" dirty="0" smtClean="0"/>
              <a:t>№14-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53,1%</a:t>
            </a:r>
          </a:p>
          <a:p>
            <a:pPr algn="ctr"/>
            <a:r>
              <a:rPr lang="uk-UA" sz="1100" dirty="0" smtClean="0"/>
              <a:t>№15-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33,2%</a:t>
            </a:r>
          </a:p>
          <a:p>
            <a:pPr algn="ctr"/>
            <a:r>
              <a:rPr lang="uk-UA" sz="1100" dirty="0" smtClean="0"/>
              <a:t>№16-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31,1%</a:t>
            </a:r>
            <a:endParaRPr lang="ru-RU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Відсоток учасників, які справилися з завданням – 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e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9217" t="55895" r="17093" b="13617"/>
          <a:stretch>
            <a:fillRect/>
          </a:stretch>
        </p:blipFill>
        <p:spPr bwMode="auto">
          <a:xfrm>
            <a:off x="1142976" y="2857502"/>
            <a:ext cx="6629448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8704" t="31707" r="44509" b="10366"/>
          <a:stretch>
            <a:fillRect/>
          </a:stretch>
        </p:blipFill>
        <p:spPr bwMode="auto">
          <a:xfrm>
            <a:off x="2857488" y="428610"/>
            <a:ext cx="2786082" cy="237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Группа 26"/>
          <p:cNvGrpSpPr/>
          <p:nvPr/>
        </p:nvGrpSpPr>
        <p:grpSpPr>
          <a:xfrm>
            <a:off x="1357290" y="3786196"/>
            <a:ext cx="6069670" cy="696574"/>
            <a:chOff x="1357290" y="3786196"/>
            <a:chExt cx="6069670" cy="696574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143372" y="3786196"/>
              <a:ext cx="3279826" cy="5030"/>
            </a:xfrm>
            <a:prstGeom prst="line">
              <a:avLst/>
            </a:prstGeom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1357290" y="4000510"/>
              <a:ext cx="857256" cy="1588"/>
            </a:xfrm>
            <a:prstGeom prst="line">
              <a:avLst/>
            </a:prstGeom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1422400" y="4246880"/>
              <a:ext cx="6004560" cy="1588"/>
            </a:xfrm>
            <a:prstGeom prst="line">
              <a:avLst/>
            </a:prstGeom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5595298" y="4043044"/>
              <a:ext cx="1821502" cy="636"/>
            </a:xfrm>
            <a:prstGeom prst="line">
              <a:avLst/>
            </a:prstGeom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396054" y="4481182"/>
              <a:ext cx="6004560" cy="1588"/>
            </a:xfrm>
            <a:prstGeom prst="line">
              <a:avLst/>
            </a:prstGeom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Овал 25"/>
          <p:cNvSpPr/>
          <p:nvPr/>
        </p:nvSpPr>
        <p:spPr>
          <a:xfrm>
            <a:off x="2894010" y="2223768"/>
            <a:ext cx="285752" cy="28575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786446" y="642924"/>
            <a:ext cx="2857520" cy="21431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to manipulate the exhibits </a:t>
            </a:r>
            <a:r>
              <a:rPr lang="en-US" sz="1100" b="1" dirty="0" smtClean="0">
                <a:solidFill>
                  <a:schemeClr val="tx2">
                    <a:lumMod val="2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 smtClean="0"/>
              <a:t>уміло поводитися; управляти, орудувати (механізмом)</a:t>
            </a:r>
            <a:endParaRPr lang="en-US" sz="1100" dirty="0" smtClean="0"/>
          </a:p>
          <a:p>
            <a:pPr algn="ctr"/>
            <a:endParaRPr lang="en-US" sz="1100" dirty="0" smtClean="0"/>
          </a:p>
          <a:p>
            <a:pPr algn="ctr"/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the chance to touch and interplay with exhibits – </a:t>
            </a:r>
            <a:r>
              <a:rPr lang="uk-UA" sz="1100" dirty="0" smtClean="0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  <a:t>шанс торкатися та    “ взаємодіяти ” з експонатами</a:t>
            </a:r>
            <a:endParaRPr lang="ru-RU" sz="1100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Відсоток учасників, які справилися з завданням – 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3%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l="18704" t="31707" r="44509" b="10366"/>
          <a:stretch>
            <a:fillRect/>
          </a:stretch>
        </p:blipFill>
        <p:spPr bwMode="auto">
          <a:xfrm>
            <a:off x="2857488" y="428610"/>
            <a:ext cx="2786082" cy="237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2922760" y="2456146"/>
            <a:ext cx="285752" cy="28575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9438" t="18701" r="19731" b="48518"/>
          <a:stretch>
            <a:fillRect/>
          </a:stretch>
        </p:blipFill>
        <p:spPr bwMode="auto">
          <a:xfrm>
            <a:off x="1714480" y="2928940"/>
            <a:ext cx="5786478" cy="1684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Группа 20"/>
          <p:cNvGrpSpPr/>
          <p:nvPr/>
        </p:nvGrpSpPr>
        <p:grpSpPr>
          <a:xfrm>
            <a:off x="1830600" y="3786196"/>
            <a:ext cx="5527482" cy="198852"/>
            <a:chOff x="1830600" y="3786196"/>
            <a:chExt cx="5527482" cy="19885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929058" y="3786196"/>
              <a:ext cx="3429024" cy="1588"/>
            </a:xfrm>
            <a:prstGeom prst="line">
              <a:avLst/>
            </a:prstGeom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830600" y="3972910"/>
              <a:ext cx="1774448" cy="12138"/>
            </a:xfrm>
            <a:prstGeom prst="line">
              <a:avLst/>
            </a:prstGeom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Скругленный прямоугольник 21"/>
          <p:cNvSpPr/>
          <p:nvPr/>
        </p:nvSpPr>
        <p:spPr>
          <a:xfrm>
            <a:off x="5786446" y="642924"/>
            <a:ext cx="2857520" cy="21431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Off-the-beaten-path </a:t>
            </a:r>
            <a:r>
              <a:rPr lang="en-US" sz="1100" b="1" dirty="0" smtClean="0">
                <a:solidFill>
                  <a:schemeClr val="tx2">
                    <a:lumMod val="25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- </a:t>
            </a:r>
            <a:r>
              <a:rPr lang="en-US" sz="1100" dirty="0" smtClean="0">
                <a:solidFill>
                  <a:schemeClr val="tx2">
                    <a:lumMod val="10000"/>
                  </a:schemeClr>
                </a:solidFill>
              </a:rPr>
              <a:t>in a place where few people go, far from any main roads and towns (Cambridge Dictionary) </a:t>
            </a:r>
          </a:p>
          <a:p>
            <a:pPr algn="ctr"/>
            <a:endParaRPr lang="en-US" sz="1100" dirty="0" smtClean="0"/>
          </a:p>
          <a:p>
            <a:pPr algn="ctr"/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to lie off the popular tourist routes – </a:t>
            </a:r>
            <a:r>
              <a:rPr lang="en-US" sz="1100" dirty="0" smtClean="0">
                <a:solidFill>
                  <a:schemeClr val="tx2">
                    <a:lumMod val="10000"/>
                  </a:schemeClr>
                </a:solidFill>
              </a:rPr>
              <a:t>to stay at a distance from (Collins English Dictionary)</a:t>
            </a:r>
            <a:endParaRPr lang="ru-RU" sz="1100" dirty="0">
              <a:solidFill>
                <a:schemeClr val="tx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142844" y="1142990"/>
            <a:ext cx="2214546" cy="17145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uk-UA" sz="1050" dirty="0" smtClean="0">
                <a:latin typeface="Times New Roman" pitchFamily="18" charset="0"/>
                <a:cs typeface="Times New Roman" pitchFamily="18" charset="0"/>
              </a:rPr>
              <a:t>перевірка знань лексики, синонімів і вміння використовувати ті чи інші  синоніми залежно від контексту;</a:t>
            </a:r>
            <a:br>
              <a:rPr lang="uk-UA" sz="105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/>
              <a:t> </a:t>
            </a:r>
            <a:br>
              <a:rPr lang="ru-RU" sz="1100" dirty="0" smtClean="0"/>
            </a:br>
            <a:r>
              <a:rPr lang="uk-UA" sz="1050" dirty="0" smtClean="0"/>
              <a:t>уміння вживати сталі вирази та словосполучення відповідно до контексту, а також розуміння структури тексту та вміння розпізнавати зв’язки між частинами тексту </a:t>
            </a:r>
            <a:endParaRPr lang="uk-UA" sz="1050" dirty="0">
              <a:solidFill>
                <a:srgbClr val="02BDC7"/>
              </a:solidFill>
            </a:endParaRPr>
          </a:p>
        </p:txBody>
      </p:sp>
      <p:sp>
        <p:nvSpPr>
          <p:cNvPr id="476" name="Google Shape;476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3143240" y="571486"/>
            <a:ext cx="5070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Завдання на </a:t>
            </a:r>
            <a:r>
              <a:rPr lang="uk-UA" b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заповнення пропусків у тексті</a:t>
            </a:r>
            <a:endParaRPr lang="ru-RU" b="1" cap="all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714362"/>
            <a:ext cx="857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Roboto Slab Regular" charset="0"/>
                <a:ea typeface="Roboto Slab Regular" charset="0"/>
                <a:cs typeface="Aharoni" pitchFamily="2" charset="-79"/>
              </a:rPr>
              <a:t>Task 4</a:t>
            </a:r>
            <a:endParaRPr lang="ru-RU" sz="1600" dirty="0">
              <a:solidFill>
                <a:schemeClr val="bg1"/>
              </a:solidFill>
              <a:latin typeface="Roboto Slab Regular" charset="0"/>
              <a:ea typeface="Roboto Slab Regular" charset="0"/>
              <a:cs typeface="Aharoni" pitchFamily="2" charset="-79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24707" t="10262" r="23133" b="4471"/>
          <a:stretch>
            <a:fillRect/>
          </a:stretch>
        </p:blipFill>
        <p:spPr bwMode="auto">
          <a:xfrm>
            <a:off x="2357422" y="1000114"/>
            <a:ext cx="4071966" cy="3596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 l="19217" t="40651" r="44546" b="12601"/>
          <a:stretch>
            <a:fillRect/>
          </a:stretch>
        </p:blipFill>
        <p:spPr bwMode="auto">
          <a:xfrm>
            <a:off x="6500826" y="1142990"/>
            <a:ext cx="2049960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I:\Тренінг_Житомир\МАЛЮНКИ\ЧЕЛОВЕЧКИ\imagesCAJROKJ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3357568"/>
            <a:ext cx="1621349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500826" y="2786064"/>
            <a:ext cx="207170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dirty="0" smtClean="0"/>
              <a:t>Відсоток учасників, які справилися з завданнями:</a:t>
            </a:r>
          </a:p>
          <a:p>
            <a:pPr algn="ctr"/>
            <a:r>
              <a:rPr lang="uk-UA" sz="1100" dirty="0" smtClean="0"/>
              <a:t>№17-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24,8%</a:t>
            </a:r>
          </a:p>
          <a:p>
            <a:pPr algn="ctr"/>
            <a:r>
              <a:rPr lang="uk-UA" sz="1100" dirty="0" smtClean="0"/>
              <a:t>№18-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47,1%</a:t>
            </a:r>
          </a:p>
          <a:p>
            <a:pPr algn="ctr"/>
            <a:r>
              <a:rPr lang="uk-UA" sz="1100" dirty="0" smtClean="0"/>
              <a:t>№19-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34,0%</a:t>
            </a:r>
          </a:p>
          <a:p>
            <a:pPr algn="ctr"/>
            <a:r>
              <a:rPr lang="uk-UA" sz="1100" dirty="0" smtClean="0"/>
              <a:t>№20-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37,1%</a:t>
            </a:r>
          </a:p>
          <a:p>
            <a:pPr algn="ctr"/>
            <a:r>
              <a:rPr lang="uk-UA" sz="1100" dirty="0" smtClean="0"/>
              <a:t>№21-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46,2%</a:t>
            </a:r>
          </a:p>
          <a:p>
            <a:pPr algn="ctr"/>
            <a:r>
              <a:rPr lang="uk-UA" sz="1100" dirty="0" smtClean="0"/>
              <a:t>№22-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14,0%</a:t>
            </a:r>
            <a:endParaRPr lang="ru-RU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uk-UA" dirty="0" smtClean="0"/>
              <a:t>Відсоток учасників, які справилися з завданням – 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/>
          </a:p>
        </p:txBody>
      </p:sp>
      <p:sp>
        <p:nvSpPr>
          <p:cNvPr id="485" name="Google Shape;485;p2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571486"/>
            <a:ext cx="5070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Завдання на </a:t>
            </a:r>
            <a:r>
              <a:rPr lang="uk-UA" b="1" cap="all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заповнення пропусків у тексті</a:t>
            </a:r>
            <a:endParaRPr lang="ru-RU" b="1" cap="all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19217" t="40651" r="44546" b="12601"/>
          <a:stretch>
            <a:fillRect/>
          </a:stretch>
        </p:blipFill>
        <p:spPr bwMode="auto">
          <a:xfrm>
            <a:off x="2357422" y="2500312"/>
            <a:ext cx="286994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18668" t="28455" r="17642" b="43892"/>
          <a:stretch>
            <a:fillRect/>
          </a:stretch>
        </p:blipFill>
        <p:spPr bwMode="auto">
          <a:xfrm>
            <a:off x="2857488" y="1000114"/>
            <a:ext cx="5786478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071802" y="1571618"/>
            <a:ext cx="4071966" cy="214314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86578" y="1071552"/>
            <a:ext cx="1285884" cy="4265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72000" y="3214692"/>
            <a:ext cx="1285884" cy="4265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Predicate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434368" y="3264620"/>
            <a:ext cx="285752" cy="28575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148" name="Picture 4" descr="I:\Тренінг_Житомир\МАЛЮНКИ\ЧЕЛОВЕЧКИ\benefícios e colaborador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2571750"/>
            <a:ext cx="2286016" cy="1996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7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uk-UA" dirty="0" smtClean="0"/>
              <a:t>Відсоток учасників, які справилися з завданням –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14,0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/>
          </a:p>
        </p:txBody>
      </p:sp>
      <p:sp>
        <p:nvSpPr>
          <p:cNvPr id="492" name="Google Shape;492;p2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18668" t="47765" r="17093" b="22764"/>
          <a:stretch>
            <a:fillRect/>
          </a:stretch>
        </p:blipFill>
        <p:spPr bwMode="auto">
          <a:xfrm>
            <a:off x="2857488" y="857238"/>
            <a:ext cx="5643602" cy="1398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19217" t="40651" r="44546" b="12601"/>
          <a:stretch>
            <a:fillRect/>
          </a:stretch>
        </p:blipFill>
        <p:spPr bwMode="auto">
          <a:xfrm>
            <a:off x="3428992" y="2428874"/>
            <a:ext cx="286994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072066" y="642924"/>
            <a:ext cx="571504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00826" y="571486"/>
            <a:ext cx="428628" cy="3571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45359" y="3432776"/>
            <a:ext cx="1198211" cy="210544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Shape 10"/>
          <p:cNvCxnSpPr>
            <a:stCxn id="9" idx="3"/>
          </p:cNvCxnSpPr>
          <p:nvPr/>
        </p:nvCxnSpPr>
        <p:spPr>
          <a:xfrm flipH="1" flipV="1">
            <a:off x="4143372" y="1357304"/>
            <a:ext cx="1500198" cy="2180744"/>
          </a:xfrm>
          <a:prstGeom prst="curvedConnector4">
            <a:avLst>
              <a:gd name="adj1" fmla="val -15238"/>
              <a:gd name="adj2" fmla="val 52414"/>
            </a:avLst>
          </a:prstGeom>
          <a:ln w="15875">
            <a:solidFill>
              <a:schemeClr val="accent4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3071802" y="1123282"/>
            <a:ext cx="1349609" cy="20102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592" y="2711339"/>
            <a:ext cx="1238466" cy="165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0" animBg="1"/>
      <p:bldP spid="9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1;p18"/>
          <p:cNvSpPr txBox="1">
            <a:spLocks/>
          </p:cNvSpPr>
          <p:nvPr/>
        </p:nvSpPr>
        <p:spPr>
          <a:xfrm>
            <a:off x="2339752" y="1203598"/>
            <a:ext cx="4464496" cy="2448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 Slab Regular"/>
              <a:buNone/>
              <a:defRPr sz="3000" b="0" i="0" u="none" strike="noStrike" cap="none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rgbClr val="FB15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Частина «</a:t>
            </a:r>
            <a:r>
              <a:rPr lang="uk-UA" sz="2500" b="1" dirty="0" smtClean="0">
                <a:solidFill>
                  <a:srgbClr val="FB15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 МОВИ</a:t>
            </a:r>
            <a:r>
              <a:rPr lang="uk-UA" b="1" dirty="0" smtClean="0">
                <a:solidFill>
                  <a:srgbClr val="FB15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rgbClr val="FB15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500" b="1" dirty="0" smtClean="0">
                <a:solidFill>
                  <a:srgbClr val="FB15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English</a:t>
            </a:r>
            <a:r>
              <a:rPr lang="uk-UA" b="1" dirty="0" smtClean="0">
                <a:solidFill>
                  <a:srgbClr val="FB15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826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  <p:sp>
        <p:nvSpPr>
          <p:cNvPr id="15" name="Прямоугольник 14"/>
          <p:cNvSpPr/>
          <p:nvPr/>
        </p:nvSpPr>
        <p:spPr>
          <a:xfrm>
            <a:off x="2788135" y="558449"/>
            <a:ext cx="507062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n w="0"/>
                <a:gradFill>
                  <a:gsLst>
                    <a:gs pos="0">
                      <a:schemeClr val="bg1">
                        <a:lumMod val="99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Завдання на </a:t>
            </a:r>
            <a:r>
              <a:rPr lang="uk-UA" b="1" cap="all" dirty="0" smtClean="0">
                <a:ln w="0"/>
                <a:gradFill>
                  <a:gsLst>
                    <a:gs pos="0">
                      <a:schemeClr val="bg1">
                        <a:lumMod val="99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заповнення пропусків у тексті</a:t>
            </a:r>
            <a:endParaRPr lang="ru-RU" b="1" cap="all" dirty="0">
              <a:ln w="0"/>
              <a:gradFill>
                <a:gsLst>
                  <a:gs pos="0">
                    <a:schemeClr val="bg1">
                      <a:lumMod val="99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80267" y="736424"/>
            <a:ext cx="2291534" cy="2448272"/>
          </a:xfrm>
          <a:prstGeom prst="ellipse">
            <a:avLst/>
          </a:prstGeom>
          <a:solidFill>
            <a:srgbClr val="02B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100" dirty="0">
              <a:latin typeface="Georgia" panose="02040502050405020303" pitchFamily="18" charset="0"/>
            </a:endParaRPr>
          </a:p>
          <a:p>
            <a:pPr marL="171450" indent="-1714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100" dirty="0">
                <a:latin typeface="Georgia" panose="02040502050405020303" pitchFamily="18" charset="0"/>
              </a:rPr>
              <a:t>знання лексики, синонімів і вміння використовувати синоніми, враховуючи їх значення</a:t>
            </a:r>
            <a:r>
              <a:rPr lang="ru-RU" sz="1100" dirty="0" smtClean="0">
                <a:latin typeface="Georgia" panose="02040502050405020303" pitchFamily="18" charset="0"/>
              </a:rPr>
              <a:t>;</a:t>
            </a:r>
          </a:p>
          <a:p>
            <a:pPr>
              <a:buClr>
                <a:schemeClr val="bg1"/>
              </a:buClr>
            </a:pPr>
            <a:endParaRPr lang="ru-RU" sz="1100" dirty="0" smtClean="0">
              <a:latin typeface="Georgia" panose="02040502050405020303" pitchFamily="18" charset="0"/>
            </a:endParaRPr>
          </a:p>
          <a:p>
            <a:pPr marL="171450" indent="-1714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sz="1100" dirty="0" smtClean="0">
                <a:latin typeface="Georgia" panose="02040502050405020303" pitchFamily="18" charset="0"/>
              </a:rPr>
              <a:t>уміння </a:t>
            </a:r>
            <a:r>
              <a:rPr lang="ru-RU" sz="1100" dirty="0">
                <a:latin typeface="Georgia" panose="02040502050405020303" pitchFamily="18" charset="0"/>
              </a:rPr>
              <a:t>вживати сталі вирази та словосполучення </a:t>
            </a:r>
            <a:r>
              <a:rPr lang="uk-UA" sz="1100" dirty="0" smtClean="0">
                <a:latin typeface="Georgia" panose="02040502050405020303" pitchFamily="18" charset="0"/>
              </a:rPr>
              <a:t>відповідно</a:t>
            </a:r>
            <a:r>
              <a:rPr lang="ru-RU" sz="1100" dirty="0" smtClean="0">
                <a:latin typeface="Georgia" panose="02040502050405020303" pitchFamily="18" charset="0"/>
              </a:rPr>
              <a:t> </a:t>
            </a:r>
            <a:r>
              <a:rPr lang="ru-RU" sz="1100" dirty="0">
                <a:latin typeface="Georgia" panose="02040502050405020303" pitchFamily="18" charset="0"/>
              </a:rPr>
              <a:t>до контексту </a:t>
            </a:r>
            <a:endParaRPr lang="uk-UA" sz="1100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866226"/>
            <a:ext cx="3456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anose="020B0602030504020204" pitchFamily="34" charset="0"/>
              </a:rPr>
              <a:t>Use of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anose="020B0602030504020204" pitchFamily="34" charset="0"/>
              </a:rPr>
              <a:t>English (Vocabulary)</a:t>
            </a:r>
            <a:endParaRPr lang="uk-UA" sz="1800" dirty="0">
              <a:solidFill>
                <a:schemeClr val="bg1"/>
              </a:solidFill>
              <a:latin typeface="+mn-lt"/>
              <a:cs typeface="Lucida Sans Unicode" panose="020B0602030504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3676" t="15299" r="36581" b="2465"/>
          <a:stretch/>
        </p:blipFill>
        <p:spPr>
          <a:xfrm>
            <a:off x="2356641" y="1235558"/>
            <a:ext cx="340349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5351" t="42674" r="38187" b="10442"/>
          <a:stretch/>
        </p:blipFill>
        <p:spPr>
          <a:xfrm>
            <a:off x="5836569" y="1235558"/>
            <a:ext cx="2825493" cy="1532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5872162" y="2859782"/>
            <a:ext cx="2588270" cy="15858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i="1" dirty="0" smtClean="0"/>
              <a:t>Відсоток учасників, які справилися з завданнями:</a:t>
            </a:r>
            <a:endParaRPr lang="en-US" sz="1100" i="1" dirty="0" smtClean="0"/>
          </a:p>
          <a:p>
            <a:pPr algn="ctr"/>
            <a:endParaRPr lang="uk-UA" sz="1100" dirty="0" smtClean="0"/>
          </a:p>
          <a:p>
            <a:pPr algn="ctr"/>
            <a:r>
              <a:rPr lang="uk-UA" sz="1100" dirty="0" smtClean="0"/>
              <a:t>№</a:t>
            </a:r>
            <a:r>
              <a:rPr lang="en-US" sz="1100" dirty="0" smtClean="0"/>
              <a:t>23</a:t>
            </a:r>
            <a:r>
              <a:rPr lang="uk-UA" sz="1100" dirty="0" smtClean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55,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4%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</a:t>
            </a:r>
            <a:r>
              <a:rPr lang="uk-UA" sz="1100" dirty="0" smtClean="0"/>
              <a:t>№</a:t>
            </a:r>
            <a:r>
              <a:rPr lang="uk-UA" sz="1100" dirty="0"/>
              <a:t>2</a:t>
            </a:r>
            <a:r>
              <a:rPr lang="en-US" sz="1100" dirty="0"/>
              <a:t>8</a:t>
            </a:r>
            <a:r>
              <a:rPr lang="uk-UA" sz="1100" dirty="0"/>
              <a:t>- 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r>
              <a:rPr lang="uk-UA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  <a:p>
            <a:pPr algn="ctr"/>
            <a:r>
              <a:rPr lang="en-US" sz="1100" dirty="0" smtClean="0"/>
              <a:t> </a:t>
            </a:r>
            <a:r>
              <a:rPr lang="uk-UA" sz="1100" dirty="0" smtClean="0"/>
              <a:t>№</a:t>
            </a:r>
            <a:r>
              <a:rPr lang="en-US" sz="1100" dirty="0" smtClean="0"/>
              <a:t>24</a:t>
            </a:r>
            <a:r>
              <a:rPr lang="uk-UA" sz="1100" dirty="0" smtClean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100" dirty="0" smtClean="0"/>
              <a:t> </a:t>
            </a:r>
            <a:r>
              <a:rPr lang="uk-UA" sz="1100" dirty="0"/>
              <a:t>№</a:t>
            </a:r>
            <a:r>
              <a:rPr lang="en-US" sz="1100" dirty="0"/>
              <a:t>29</a:t>
            </a:r>
            <a:r>
              <a:rPr lang="uk-UA" sz="1100" dirty="0"/>
              <a:t>- 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34,6</a:t>
            </a:r>
            <a:r>
              <a:rPr lang="uk-UA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sz="1100" dirty="0"/>
              <a:t> </a:t>
            </a:r>
            <a:endParaRPr lang="en-US" sz="1100" dirty="0" smtClean="0"/>
          </a:p>
          <a:p>
            <a:pPr algn="ctr"/>
            <a:r>
              <a:rPr lang="uk-UA" sz="1100" dirty="0" smtClean="0"/>
              <a:t>№</a:t>
            </a:r>
            <a:r>
              <a:rPr lang="en-US" sz="1100" dirty="0" smtClean="0"/>
              <a:t>25</a:t>
            </a:r>
            <a:r>
              <a:rPr lang="uk-UA" sz="1100" dirty="0" smtClean="0"/>
              <a:t>- 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sz="1100" dirty="0"/>
              <a:t> №</a:t>
            </a:r>
            <a:r>
              <a:rPr lang="en-US" sz="1100" dirty="0"/>
              <a:t>30</a:t>
            </a:r>
            <a:r>
              <a:rPr lang="uk-UA" sz="1100" dirty="0"/>
              <a:t>- 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51,8</a:t>
            </a:r>
            <a:r>
              <a:rPr lang="uk-UA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  <a:p>
            <a:pPr algn="ctr"/>
            <a:r>
              <a:rPr lang="uk-UA" sz="1100" dirty="0" smtClean="0"/>
              <a:t>№2</a:t>
            </a:r>
            <a:r>
              <a:rPr lang="en-US" sz="1100" dirty="0" smtClean="0"/>
              <a:t>6</a:t>
            </a:r>
            <a:r>
              <a:rPr lang="uk-UA" sz="1100" dirty="0" smtClean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sz="1100" dirty="0"/>
              <a:t> №</a:t>
            </a:r>
            <a:r>
              <a:rPr lang="en-US" sz="1100" dirty="0"/>
              <a:t>31</a:t>
            </a:r>
            <a:r>
              <a:rPr lang="uk-UA" sz="1100" dirty="0"/>
              <a:t>- 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57,1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  <a:p>
            <a:pPr algn="ctr"/>
            <a:r>
              <a:rPr lang="uk-UA" sz="1100" dirty="0" smtClean="0"/>
              <a:t>№2</a:t>
            </a:r>
            <a:r>
              <a:rPr lang="en-US" sz="1100" dirty="0"/>
              <a:t>7</a:t>
            </a:r>
            <a:r>
              <a:rPr lang="uk-UA" sz="1100" dirty="0" smtClean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,2%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sz="1100" dirty="0"/>
              <a:t> №</a:t>
            </a:r>
            <a:r>
              <a:rPr lang="en-US" sz="1100" dirty="0"/>
              <a:t>32</a:t>
            </a:r>
            <a:r>
              <a:rPr lang="uk-UA" sz="1100" dirty="0"/>
              <a:t>- 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29,4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en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476" t="20698" r="30313" b="38279"/>
          <a:stretch/>
        </p:blipFill>
        <p:spPr>
          <a:xfrm>
            <a:off x="2695731" y="483518"/>
            <a:ext cx="5688632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050" t="26558" r="31888" b="48535"/>
          <a:stretch/>
        </p:blipFill>
        <p:spPr>
          <a:xfrm>
            <a:off x="2952288" y="2608485"/>
            <a:ext cx="5400600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059832" y="3950585"/>
            <a:ext cx="4752527" cy="4213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i="1" dirty="0" smtClean="0"/>
              <a:t>Відсоток учасників, які справилися з завданням</a:t>
            </a:r>
            <a:r>
              <a:rPr lang="en-US" sz="1100" i="1" dirty="0" smtClean="0"/>
              <a:t> </a:t>
            </a:r>
            <a:r>
              <a:rPr lang="uk-UA" sz="1100" dirty="0" smtClean="0"/>
              <a:t>№</a:t>
            </a:r>
            <a:r>
              <a:rPr lang="en-US" sz="1100" dirty="0" smtClean="0"/>
              <a:t>24</a:t>
            </a:r>
            <a:r>
              <a:rPr lang="uk-UA" sz="1100" dirty="0" smtClean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19,6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sz="1100" dirty="0" smtClean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4898" y="1262070"/>
            <a:ext cx="2156179" cy="33123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</a:rPr>
              <a:t>to shine </a:t>
            </a:r>
            <a:r>
              <a:rPr lang="en-US" sz="1100" dirty="0" smtClean="0"/>
              <a:t>- </a:t>
            </a:r>
            <a:r>
              <a:rPr lang="en-US" sz="1100" dirty="0"/>
              <a:t>to produce or reflect light; to be </a:t>
            </a:r>
            <a:r>
              <a:rPr lang="en-US" sz="1100" dirty="0" smtClean="0"/>
              <a:t>bright </a:t>
            </a:r>
          </a:p>
          <a:p>
            <a:endParaRPr lang="en-US" sz="1100" dirty="0"/>
          </a:p>
          <a:p>
            <a:r>
              <a:rPr lang="en-US" sz="1100" b="1" dirty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</a:rPr>
              <a:t>o express </a:t>
            </a:r>
            <a:r>
              <a:rPr lang="en-US" sz="1100" dirty="0"/>
              <a:t>-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100" dirty="0" smtClean="0"/>
              <a:t>to </a:t>
            </a:r>
            <a:r>
              <a:rPr lang="en-US" sz="1100" dirty="0"/>
              <a:t>show or make known a feeling, an opinion, etc. by words, looks or </a:t>
            </a:r>
            <a:r>
              <a:rPr lang="en-US" sz="1100" dirty="0" smtClean="0"/>
              <a:t>actions</a:t>
            </a:r>
          </a:p>
          <a:p>
            <a:endParaRPr lang="en-US" sz="11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</a:rPr>
              <a:t>to radiate </a:t>
            </a:r>
            <a:r>
              <a:rPr lang="en-US" sz="1100" dirty="0" smtClean="0"/>
              <a:t>–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100" dirty="0" smtClean="0"/>
              <a:t>to give off something</a:t>
            </a:r>
          </a:p>
          <a:p>
            <a:endParaRPr lang="en-US" sz="1100" dirty="0"/>
          </a:p>
          <a:p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</a:rPr>
              <a:t>to spread </a:t>
            </a:r>
            <a:r>
              <a:rPr lang="en-US" sz="1100" dirty="0" smtClean="0"/>
              <a:t>– </a:t>
            </a:r>
            <a:r>
              <a:rPr lang="en-US" sz="1100" dirty="0"/>
              <a:t> to affect or make something affect, be known by, or be used by more and more </a:t>
            </a:r>
            <a:r>
              <a:rPr lang="en-US" sz="1100" dirty="0" smtClean="0"/>
              <a:t>people</a:t>
            </a:r>
          </a:p>
          <a:p>
            <a:endParaRPr lang="en-US" sz="1100" dirty="0"/>
          </a:p>
          <a:p>
            <a:pPr algn="r"/>
            <a:r>
              <a:rPr lang="en-US" sz="1100" dirty="0" smtClean="0"/>
              <a:t>(</a:t>
            </a:r>
            <a:r>
              <a:rPr lang="en-US" sz="1100" i="1" dirty="0" smtClean="0">
                <a:solidFill>
                  <a:schemeClr val="tx1">
                    <a:lumMod val="50000"/>
                  </a:schemeClr>
                </a:solidFill>
              </a:rPr>
              <a:t>Oxford Dictionary</a:t>
            </a:r>
            <a:r>
              <a:rPr lang="en-US" sz="1100" dirty="0" smtClean="0"/>
              <a:t>)  </a:t>
            </a:r>
            <a:endParaRPr lang="uk-UA" sz="1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620913" y="2969057"/>
            <a:ext cx="285752" cy="28575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3968227" y="1519339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radiate</a:t>
            </a:r>
            <a:endParaRPr lang="uk-UA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681219" y="1262070"/>
            <a:ext cx="262280" cy="0"/>
          </a:xfrm>
          <a:prstGeom prst="line">
            <a:avLst/>
          </a:prstGeom>
          <a:ln w="222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6606810" y="988511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look</a:t>
            </a:r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58728" y="2691611"/>
            <a:ext cx="285752" cy="28575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15"/>
          <p:cNvSpPr/>
          <p:nvPr/>
        </p:nvSpPr>
        <p:spPr>
          <a:xfrm>
            <a:off x="3059832" y="3255244"/>
            <a:ext cx="285752" cy="28575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/>
          <p:cNvSpPr/>
          <p:nvPr/>
        </p:nvSpPr>
        <p:spPr>
          <a:xfrm>
            <a:off x="6859978" y="3509152"/>
            <a:ext cx="285752" cy="28575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 17"/>
          <p:cNvSpPr/>
          <p:nvPr/>
        </p:nvSpPr>
        <p:spPr>
          <a:xfrm>
            <a:off x="7231150" y="1726446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showering</a:t>
            </a:r>
            <a:endParaRPr lang="uk-UA" sz="1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74880" y="1920035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over</a:t>
            </a:r>
            <a:endParaRPr lang="uk-UA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2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4" grpId="0"/>
      <p:bldP spid="15" grpId="0" animBg="1"/>
      <p:bldP spid="16" grpId="0" animBg="1"/>
      <p:bldP spid="17" grpId="0" animBg="1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1100" b="1" dirty="0" smtClean="0">
                <a:solidFill>
                  <a:schemeClr val="bg1"/>
                </a:solidFill>
              </a:rPr>
              <a:t>Єдиний вступний іспит (ЄВІ) </a:t>
            </a:r>
            <a:r>
              <a:rPr lang="uk-UA" sz="1100" dirty="0" smtClean="0">
                <a:solidFill>
                  <a:schemeClr val="bg1"/>
                </a:solidFill>
              </a:rPr>
              <a:t>– це форма вступного випробування для вступу на навчання для здобуття ступеня магістра на основі здобутого ступеня вищої освіти (освітньо-кваліфікаційного рівня спеціаліста)</a:t>
            </a:r>
            <a:endParaRPr lang="uk-UA" sz="1100" dirty="0">
              <a:solidFill>
                <a:schemeClr val="bg1"/>
              </a:solidFill>
            </a:endParaRPr>
          </a:p>
        </p:txBody>
      </p:sp>
      <p:sp>
        <p:nvSpPr>
          <p:cNvPr id="396" name="Google Shape;396;p16"/>
          <p:cNvSpPr txBox="1">
            <a:spLocks noGrp="1"/>
          </p:cNvSpPr>
          <p:nvPr>
            <p:ph type="body" idx="1"/>
          </p:nvPr>
        </p:nvSpPr>
        <p:spPr>
          <a:xfrm>
            <a:off x="3000364" y="500048"/>
            <a:ext cx="5643602" cy="7143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Clr>
                <a:schemeClr val="dk1"/>
              </a:buClr>
              <a:buSzPts val="1100"/>
              <a:buNone/>
            </a:pPr>
            <a:r>
              <a:rPr lang="ru-RU" sz="2400" dirty="0" smtClean="0">
                <a:cs typeface="Aharoni" pitchFamily="2" charset="-79"/>
              </a:rPr>
              <a:t>ЄВІ – </a:t>
            </a:r>
            <a:r>
              <a:rPr lang="uk-UA" sz="2400" dirty="0" smtClean="0">
                <a:cs typeface="Aharoni" pitchFamily="2" charset="-79"/>
              </a:rPr>
              <a:t>це</a:t>
            </a:r>
            <a:r>
              <a:rPr lang="ru-RU" sz="2400" dirty="0" smtClean="0">
                <a:cs typeface="Aharoni" pitchFamily="2" charset="-79"/>
              </a:rPr>
              <a:t> </a:t>
            </a:r>
            <a:r>
              <a:rPr lang="uk-UA" sz="2400" noProof="1" smtClean="0">
                <a:cs typeface="Aharoni" pitchFamily="2" charset="-79"/>
              </a:rPr>
              <a:t>тестування</a:t>
            </a:r>
            <a:r>
              <a:rPr lang="ru-RU" sz="2400" dirty="0" smtClean="0">
                <a:cs typeface="Aharoni" pitchFamily="2" charset="-79"/>
              </a:rPr>
              <a:t>  </a:t>
            </a:r>
            <a:r>
              <a:rPr lang="ru-RU" sz="2400" u="sng" dirty="0" smtClean="0">
                <a:cs typeface="Aharoni" pitchFamily="2" charset="-79"/>
              </a:rPr>
              <a:t>з іноземної мови</a:t>
            </a:r>
            <a:r>
              <a:rPr lang="ru-RU" sz="2400" dirty="0" smtClean="0">
                <a:cs typeface="Aharoni" pitchFamily="2" charset="-79"/>
              </a:rPr>
              <a:t>: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endParaRPr sz="2000">
              <a:solidFill>
                <a:srgbClr val="4A5C65"/>
              </a:solidFill>
            </a:endParaRPr>
          </a:p>
        </p:txBody>
      </p:sp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3500430" y="1285866"/>
            <a:ext cx="2286016" cy="714380"/>
          </a:xfrm>
        </p:spPr>
        <p:txBody>
          <a:bodyPr/>
          <a:lstStyle/>
          <a:p>
            <a:pPr>
              <a:buNone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англійської</a:t>
            </a:r>
            <a:endParaRPr lang="ru-RU" sz="2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55298" name="Picture 2" descr="Результат пошуку зображень за запитом прапор британії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214428"/>
            <a:ext cx="804137" cy="800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 descr="Результат пошуку зображень за запитом прапор німеччин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143122"/>
            <a:ext cx="928694" cy="7143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302" name="AutoShape 6" descr="Результат пошуку зображень за запитом прапор німечч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5304" name="AutoShape 8" descr="Результат пошуку зображень за запитом прапор німечч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5306" name="AutoShape 10" descr="Результат пошуку зображень за запитом прапор німеччи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7" name="Текст 7"/>
          <p:cNvSpPr txBox="1">
            <a:spLocks/>
          </p:cNvSpPr>
          <p:nvPr/>
        </p:nvSpPr>
        <p:spPr>
          <a:xfrm>
            <a:off x="3929058" y="2143122"/>
            <a:ext cx="2286016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None/>
              <a:tabLst/>
              <a:defRPr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Lato Light"/>
                <a:cs typeface="Lato Light"/>
                <a:sym typeface="Lato Light"/>
              </a:rPr>
              <a:t>німецьк</a:t>
            </a:r>
            <a:r>
              <a:rPr kumimoji="0" lang="uk-UA" sz="2000" b="0" i="0" u="none" strike="noStrike" kern="0" cap="none" spc="0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itchFamily="2" charset="0"/>
                <a:ea typeface="Lato Light"/>
                <a:cs typeface="Lato Light"/>
                <a:sym typeface="Lato Light"/>
              </a:rPr>
              <a:t>ої</a:t>
            </a:r>
            <a:endParaRPr kumimoji="0" lang="uk-UA" sz="2000" b="0" i="0" u="none" strike="noStrike" kern="0" cap="none" spc="0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Print" pitchFamily="2" charset="0"/>
              <a:ea typeface="Lato Light"/>
              <a:cs typeface="Lato Light"/>
              <a:sym typeface="Lato Light"/>
            </a:endParaRPr>
          </a:p>
        </p:txBody>
      </p:sp>
      <p:pic>
        <p:nvPicPr>
          <p:cNvPr id="55310" name="Picture 14" descr="Результат пошуку зображень за запитом прапор франції"/>
          <p:cNvPicPr>
            <a:picLocks noChangeAspect="1" noChangeArrowheads="1"/>
          </p:cNvPicPr>
          <p:nvPr/>
        </p:nvPicPr>
        <p:blipFill>
          <a:blip r:embed="rId5"/>
          <a:srcRect t="17131" b="17578"/>
          <a:stretch>
            <a:fillRect/>
          </a:stretch>
        </p:blipFill>
        <p:spPr bwMode="auto">
          <a:xfrm>
            <a:off x="3571868" y="3000378"/>
            <a:ext cx="1000132" cy="652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Текст 7"/>
          <p:cNvSpPr txBox="1">
            <a:spLocks/>
          </p:cNvSpPr>
          <p:nvPr/>
        </p:nvSpPr>
        <p:spPr>
          <a:xfrm>
            <a:off x="4572000" y="3000378"/>
            <a:ext cx="2286016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None/>
              <a:tabLst/>
              <a:defRPr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Lato Light"/>
                <a:cs typeface="Lato Light"/>
                <a:sym typeface="Lato Light"/>
              </a:rPr>
              <a:t>французьк</a:t>
            </a:r>
            <a:r>
              <a:rPr kumimoji="0" lang="uk-UA" sz="2000" b="0" i="0" u="none" strike="noStrike" kern="0" cap="none" spc="0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itchFamily="2" charset="0"/>
                <a:ea typeface="Lato Light"/>
                <a:cs typeface="Lato Light"/>
                <a:sym typeface="Lato Light"/>
              </a:rPr>
              <a:t>ої</a:t>
            </a:r>
            <a:endParaRPr kumimoji="0" lang="uk-UA" sz="2000" b="0" i="0" u="none" strike="noStrike" kern="0" cap="none" spc="0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Print" pitchFamily="2" charset="0"/>
              <a:ea typeface="Lato Light"/>
              <a:cs typeface="Lato Light"/>
              <a:sym typeface="Lato Light"/>
            </a:endParaRPr>
          </a:p>
        </p:txBody>
      </p:sp>
      <p:pic>
        <p:nvPicPr>
          <p:cNvPr id="55312" name="Picture 16" descr="Результат пошуку зображень за запитом прапор іспанія"/>
          <p:cNvPicPr>
            <a:picLocks noChangeAspect="1" noChangeArrowheads="1"/>
          </p:cNvPicPr>
          <p:nvPr/>
        </p:nvPicPr>
        <p:blipFill>
          <a:blip r:embed="rId6"/>
          <a:srcRect l="5086" t="19044" r="5584" b="19541"/>
          <a:stretch>
            <a:fillRect/>
          </a:stretch>
        </p:blipFill>
        <p:spPr bwMode="auto">
          <a:xfrm>
            <a:off x="4214810" y="3857634"/>
            <a:ext cx="876739" cy="6027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Текст 7"/>
          <p:cNvSpPr txBox="1">
            <a:spLocks/>
          </p:cNvSpPr>
          <p:nvPr/>
        </p:nvSpPr>
        <p:spPr>
          <a:xfrm>
            <a:off x="5072066" y="3786196"/>
            <a:ext cx="2286016" cy="71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None/>
              <a:tabLst/>
              <a:defRPr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Lato Light"/>
                <a:cs typeface="Lato Light"/>
                <a:sym typeface="Lato Light"/>
              </a:rPr>
              <a:t>іспанськ</a:t>
            </a:r>
            <a:r>
              <a:rPr kumimoji="0" lang="uk-UA" sz="2000" b="0" i="0" u="none" strike="noStrike" kern="0" cap="none" spc="0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itchFamily="2" charset="0"/>
                <a:ea typeface="Lato Light"/>
                <a:cs typeface="Lato Light"/>
                <a:sym typeface="Lato Light"/>
              </a:rPr>
              <a:t>ої</a:t>
            </a:r>
            <a:endParaRPr kumimoji="0" lang="uk-UA" sz="2000" b="0" i="0" u="none" strike="noStrike" kern="0" cap="none" spc="0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Print" pitchFamily="2" charset="0"/>
              <a:ea typeface="Lato Light"/>
              <a:cs typeface="Lato Light"/>
              <a:sym typeface="Lato Ligh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8596" y="3857634"/>
            <a:ext cx="3286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>
                <a:solidFill>
                  <a:srgbClr val="002060"/>
                </a:solidFill>
                <a:latin typeface="Segoe Print" pitchFamily="2" charset="0"/>
              </a:rPr>
              <a:t>ЄВІ проходить із використанням організаційно-технологічних процесів здійснення </a:t>
            </a:r>
            <a:r>
              <a:rPr lang="uk-UA" sz="1200" b="1" dirty="0" smtClean="0">
                <a:solidFill>
                  <a:srgbClr val="FF0000"/>
                </a:solidFill>
                <a:latin typeface="Segoe Print" pitchFamily="2" charset="0"/>
              </a:rPr>
              <a:t>з</a:t>
            </a:r>
            <a:r>
              <a:rPr lang="uk-UA" sz="1200" dirty="0" smtClean="0">
                <a:solidFill>
                  <a:srgbClr val="002060"/>
                </a:solidFill>
                <a:latin typeface="Segoe Print" pitchFamily="2" charset="0"/>
              </a:rPr>
              <a:t>овнішнього </a:t>
            </a:r>
            <a:r>
              <a:rPr lang="uk-UA" sz="1200" b="1" dirty="0" smtClean="0">
                <a:solidFill>
                  <a:srgbClr val="FF0000"/>
                </a:solidFill>
                <a:latin typeface="Segoe Print" pitchFamily="2" charset="0"/>
              </a:rPr>
              <a:t>н</a:t>
            </a:r>
            <a:r>
              <a:rPr lang="uk-UA" sz="1200" dirty="0" smtClean="0">
                <a:solidFill>
                  <a:srgbClr val="002060"/>
                </a:solidFill>
                <a:latin typeface="Segoe Print" pitchFamily="2" charset="0"/>
              </a:rPr>
              <a:t>езалежного </a:t>
            </a:r>
            <a:r>
              <a:rPr lang="uk-UA" sz="1200" b="1" dirty="0" smtClean="0">
                <a:solidFill>
                  <a:srgbClr val="FF0000"/>
                </a:solidFill>
                <a:latin typeface="Segoe Print" pitchFamily="2" charset="0"/>
              </a:rPr>
              <a:t>о</a:t>
            </a:r>
            <a:r>
              <a:rPr lang="uk-UA" sz="1200" dirty="0" smtClean="0">
                <a:solidFill>
                  <a:srgbClr val="002060"/>
                </a:solidFill>
                <a:latin typeface="Segoe Print" pitchFamily="2" charset="0"/>
              </a:rPr>
              <a:t>цінювання</a:t>
            </a:r>
            <a:r>
              <a:rPr lang="ru-RU" sz="1200" dirty="0" smtClean="0">
                <a:solidFill>
                  <a:srgbClr val="002060"/>
                </a:solidFill>
              </a:rPr>
              <a:t>.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55314" name="Picture 18" descr="Результат пошуку зображень за запитом белые человечки экзамен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1571618"/>
            <a:ext cx="1430879" cy="1071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7" grpId="0"/>
      <p:bldP spid="19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en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262" t="66849" r="31101" b="13372"/>
          <a:stretch/>
        </p:blipFill>
        <p:spPr>
          <a:xfrm>
            <a:off x="2856944" y="2643758"/>
            <a:ext cx="5544385" cy="972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107" t="51465" r="31082" b="20197"/>
          <a:stretch/>
        </p:blipFill>
        <p:spPr>
          <a:xfrm>
            <a:off x="2694988" y="896958"/>
            <a:ext cx="5945983" cy="148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74898" y="1262070"/>
            <a:ext cx="2156179" cy="28938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</a:rPr>
              <a:t>stimable </a:t>
            </a:r>
            <a:r>
              <a:rPr lang="en-US" sz="1100" dirty="0" smtClean="0"/>
              <a:t>- </a:t>
            </a:r>
            <a:r>
              <a:rPr lang="en-US" sz="1100" dirty="0"/>
              <a:t>deserving respect and </a:t>
            </a:r>
            <a:r>
              <a:rPr lang="en-US" sz="1100" dirty="0" smtClean="0"/>
              <a:t>approval</a:t>
            </a:r>
          </a:p>
          <a:p>
            <a:endParaRPr lang="en-US" sz="1100" dirty="0"/>
          </a:p>
          <a:p>
            <a:r>
              <a:rPr lang="en-US" sz="1100" b="1" dirty="0">
                <a:solidFill>
                  <a:schemeClr val="accent5">
                    <a:lumMod val="50000"/>
                  </a:schemeClr>
                </a:solidFill>
              </a:rPr>
              <a:t>v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</a:rPr>
              <a:t>aluable </a:t>
            </a:r>
            <a:r>
              <a:rPr lang="en-US" sz="1100" dirty="0" smtClean="0"/>
              <a:t>-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100" dirty="0" smtClean="0"/>
              <a:t>​</a:t>
            </a:r>
            <a:r>
              <a:rPr lang="en-US" sz="1100" dirty="0"/>
              <a:t>worth a lot of </a:t>
            </a:r>
            <a:r>
              <a:rPr lang="en-US" sz="1100" dirty="0" smtClean="0"/>
              <a:t>money</a:t>
            </a:r>
          </a:p>
          <a:p>
            <a:endParaRPr lang="en-US" sz="11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</a:rPr>
              <a:t>assessable</a:t>
            </a:r>
            <a:r>
              <a:rPr lang="en-US" sz="1100" dirty="0" smtClean="0"/>
              <a:t>–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100" dirty="0"/>
              <a:t>possible to </a:t>
            </a:r>
            <a:r>
              <a:rPr lang="en-US" sz="1100" dirty="0" smtClean="0"/>
              <a:t>judge</a:t>
            </a:r>
          </a:p>
          <a:p>
            <a:endParaRPr lang="en-US" sz="1100" dirty="0"/>
          </a:p>
          <a:p>
            <a:r>
              <a:rPr lang="en-US" sz="1100" b="1" dirty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</a:rPr>
              <a:t>ffordable </a:t>
            </a:r>
            <a:r>
              <a:rPr lang="en-US" sz="1100" dirty="0" smtClean="0"/>
              <a:t>– </a:t>
            </a:r>
            <a:r>
              <a:rPr lang="en-US" sz="1100" dirty="0"/>
              <a:t>cheap enough that people can afford to pay it or buy </a:t>
            </a:r>
            <a:r>
              <a:rPr lang="en-US" sz="1100" dirty="0" smtClean="0"/>
              <a:t>it</a:t>
            </a:r>
          </a:p>
          <a:p>
            <a:endParaRPr lang="en-US" sz="1100" dirty="0"/>
          </a:p>
          <a:p>
            <a:pPr algn="r"/>
            <a:r>
              <a:rPr lang="en-US" sz="1100" i="1" dirty="0" smtClean="0"/>
              <a:t>(Oxford Dictionary)</a:t>
            </a:r>
            <a:endParaRPr lang="en-US" sz="1100" i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59832" y="3950585"/>
            <a:ext cx="4752527" cy="4213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i="1" dirty="0" smtClean="0"/>
              <a:t>Відсоток учасників, які справилися з завданням</a:t>
            </a:r>
            <a:r>
              <a:rPr lang="en-US" sz="1100" i="1" dirty="0" smtClean="0"/>
              <a:t> </a:t>
            </a:r>
            <a:r>
              <a:rPr lang="uk-UA" sz="1100" dirty="0" smtClean="0"/>
              <a:t>№</a:t>
            </a:r>
            <a:r>
              <a:rPr lang="en-US" sz="1100" dirty="0" smtClean="0"/>
              <a:t>31</a:t>
            </a:r>
            <a:r>
              <a:rPr lang="uk-UA" sz="1100" dirty="0" smtClean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57,1%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sz="1100" dirty="0" smtClean="0"/>
          </a:p>
        </p:txBody>
      </p:sp>
      <p:sp>
        <p:nvSpPr>
          <p:cNvPr id="7" name="Овал 6"/>
          <p:cNvSpPr/>
          <p:nvPr/>
        </p:nvSpPr>
        <p:spPr>
          <a:xfrm>
            <a:off x="4350490" y="2946984"/>
            <a:ext cx="285752" cy="28575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4310837" y="1664662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valuable</a:t>
            </a:r>
            <a:endParaRPr lang="uk-UA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75452" y="2687492"/>
            <a:ext cx="285752" cy="28575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7115821" y="910900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d</a:t>
            </a: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ig for</a:t>
            </a:r>
            <a:endParaRPr lang="uk-UA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598523" y="3231190"/>
            <a:ext cx="285752" cy="28575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 11"/>
          <p:cNvSpPr/>
          <p:nvPr/>
        </p:nvSpPr>
        <p:spPr>
          <a:xfrm>
            <a:off x="5319972" y="2097150"/>
            <a:ext cx="1017143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endangered</a:t>
            </a:r>
            <a:endParaRPr lang="uk-UA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8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9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2141320" y="521561"/>
            <a:ext cx="5976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Завдання на </a:t>
            </a:r>
            <a:r>
              <a:rPr lang="uk-UA" sz="1600" b="1" cap="all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заповнення пропусків у тексті</a:t>
            </a:r>
            <a:endParaRPr lang="ru-RU" sz="1600" b="1" cap="all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866226"/>
            <a:ext cx="3456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anose="020B0602030504020204" pitchFamily="34" charset="0"/>
              </a:rPr>
              <a:t>Use of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Lucida Sans Unicode" panose="020B0602030504020204" pitchFamily="34" charset="0"/>
              </a:rPr>
              <a:t>English (Grammar)</a:t>
            </a:r>
            <a:endParaRPr lang="uk-UA" sz="1800" dirty="0">
              <a:solidFill>
                <a:schemeClr val="bg1"/>
              </a:solidFill>
              <a:latin typeface="+mn-lt"/>
              <a:cs typeface="Lucida Sans Unicode" panose="020B0602030504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62673" y="670170"/>
            <a:ext cx="2291534" cy="2448272"/>
          </a:xfrm>
          <a:prstGeom prst="ellipse">
            <a:avLst/>
          </a:prstGeom>
          <a:solidFill>
            <a:srgbClr val="02B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uk-UA" sz="1100" dirty="0" smtClean="0">
                <a:latin typeface="Georgia" panose="02040502050405020303" pitchFamily="18" charset="0"/>
              </a:rPr>
              <a:t>уміння правильно використовувати різні граматичні структури, артиклі, слова-зв’язки, фразові дієслова, прийменники;</a:t>
            </a:r>
          </a:p>
          <a:p>
            <a:pPr marL="171450" indent="-171450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uk-UA" sz="1100" dirty="0" smtClean="0">
              <a:latin typeface="Georgia" panose="02040502050405020303" pitchFamily="18" charset="0"/>
            </a:endParaRPr>
          </a:p>
          <a:p>
            <a:pPr marL="171450" indent="-1714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uk-UA" sz="1100" dirty="0" smtClean="0">
                <a:latin typeface="Georgia" panose="02040502050405020303" pitchFamily="18" charset="0"/>
              </a:rPr>
              <a:t>уміння розрізняти часові форми дієслів тощо. </a:t>
            </a:r>
            <a:endParaRPr lang="uk-UA" sz="1100" dirty="0"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4563" t="20698" r="36613" b="4582"/>
          <a:stretch/>
        </p:blipFill>
        <p:spPr>
          <a:xfrm>
            <a:off x="3491880" y="1235558"/>
            <a:ext cx="4189950" cy="3446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39101" y="3159631"/>
            <a:ext cx="2520280" cy="14695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i="1" dirty="0" smtClean="0"/>
              <a:t>Відсоток учасників, які справилися з завданнями:</a:t>
            </a:r>
            <a:endParaRPr lang="en-US" sz="1100" i="1" dirty="0" smtClean="0"/>
          </a:p>
          <a:p>
            <a:pPr algn="ctr"/>
            <a:endParaRPr lang="uk-UA" sz="1100" dirty="0" smtClean="0"/>
          </a:p>
          <a:p>
            <a:pPr algn="ctr"/>
            <a:r>
              <a:rPr lang="uk-UA" sz="1100" dirty="0" smtClean="0"/>
              <a:t>№</a:t>
            </a:r>
            <a:r>
              <a:rPr lang="en-US" sz="1100" dirty="0"/>
              <a:t>3</a:t>
            </a:r>
            <a:r>
              <a:rPr lang="en-US" sz="1100" dirty="0" smtClean="0"/>
              <a:t>3</a:t>
            </a:r>
            <a:r>
              <a:rPr lang="uk-UA" sz="1100" dirty="0" smtClean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39,4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</a:t>
            </a:r>
            <a:r>
              <a:rPr lang="uk-UA" sz="1100" dirty="0" smtClean="0"/>
              <a:t>№</a:t>
            </a:r>
            <a:r>
              <a:rPr lang="en-US" sz="1100" dirty="0" smtClean="0"/>
              <a:t>38</a:t>
            </a:r>
            <a:r>
              <a:rPr lang="uk-UA" sz="1100" dirty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35,0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  <a:p>
            <a:pPr algn="ctr"/>
            <a:r>
              <a:rPr lang="en-US" sz="1100" dirty="0" smtClean="0"/>
              <a:t> </a:t>
            </a:r>
            <a:r>
              <a:rPr lang="uk-UA" sz="1100" dirty="0" smtClean="0"/>
              <a:t>№</a:t>
            </a:r>
            <a:r>
              <a:rPr lang="en-US" sz="1100" dirty="0"/>
              <a:t>3</a:t>
            </a:r>
            <a:r>
              <a:rPr lang="en-US" sz="1100" dirty="0" smtClean="0"/>
              <a:t>4</a:t>
            </a:r>
            <a:r>
              <a:rPr lang="uk-UA" sz="1100" dirty="0" smtClean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25,4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100" dirty="0" smtClean="0"/>
              <a:t> №</a:t>
            </a:r>
            <a:r>
              <a:rPr lang="en-US" sz="1100" dirty="0" smtClean="0"/>
              <a:t>39</a:t>
            </a:r>
            <a:r>
              <a:rPr lang="uk-UA" sz="1100" dirty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41,4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sz="1100" dirty="0"/>
              <a:t> </a:t>
            </a:r>
            <a:endParaRPr lang="en-US" sz="1100" dirty="0" smtClean="0"/>
          </a:p>
          <a:p>
            <a:pPr algn="ctr"/>
            <a:r>
              <a:rPr lang="uk-UA" sz="1100" dirty="0" smtClean="0"/>
              <a:t>№</a:t>
            </a:r>
            <a:r>
              <a:rPr lang="en-US" sz="1100" dirty="0"/>
              <a:t>3</a:t>
            </a:r>
            <a:r>
              <a:rPr lang="en-US" sz="1100" dirty="0" smtClean="0"/>
              <a:t>5</a:t>
            </a:r>
            <a:r>
              <a:rPr lang="uk-UA" sz="1100" dirty="0" smtClean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67,4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sz="1100" dirty="0"/>
              <a:t> </a:t>
            </a:r>
            <a:r>
              <a:rPr lang="uk-UA" sz="1100" dirty="0" smtClean="0"/>
              <a:t>№</a:t>
            </a:r>
            <a:r>
              <a:rPr lang="en-US" sz="1100" dirty="0" smtClean="0"/>
              <a:t>40</a:t>
            </a:r>
            <a:r>
              <a:rPr lang="uk-UA" sz="1100" dirty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36,5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uk-UA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1100" dirty="0" smtClean="0"/>
              <a:t>№</a:t>
            </a:r>
            <a:r>
              <a:rPr lang="en-US" sz="1100" dirty="0" smtClean="0"/>
              <a:t>36</a:t>
            </a:r>
            <a:r>
              <a:rPr lang="uk-UA" sz="1100" dirty="0" smtClean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47,9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sz="1100" dirty="0"/>
              <a:t> </a:t>
            </a:r>
            <a:r>
              <a:rPr lang="uk-UA" sz="1100" dirty="0" smtClean="0"/>
              <a:t>№</a:t>
            </a:r>
            <a:r>
              <a:rPr lang="en-US" sz="1100" dirty="0" smtClean="0"/>
              <a:t>41</a:t>
            </a:r>
            <a:r>
              <a:rPr lang="uk-UA" sz="1100" dirty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30,1%</a:t>
            </a:r>
          </a:p>
          <a:p>
            <a:pPr algn="ctr"/>
            <a:r>
              <a:rPr lang="uk-UA" sz="1100" dirty="0" smtClean="0"/>
              <a:t>№</a:t>
            </a:r>
            <a:r>
              <a:rPr lang="en-US" sz="1100" dirty="0" smtClean="0"/>
              <a:t>37</a:t>
            </a:r>
            <a:r>
              <a:rPr lang="uk-UA" sz="1100" dirty="0" smtClean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52,9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sz="1100" dirty="0"/>
              <a:t> </a:t>
            </a:r>
            <a:r>
              <a:rPr lang="uk-UA" sz="1100" dirty="0" smtClean="0"/>
              <a:t>№</a:t>
            </a:r>
            <a:r>
              <a:rPr lang="en-US" sz="1100" dirty="0" smtClean="0"/>
              <a:t>42</a:t>
            </a:r>
            <a:r>
              <a:rPr lang="uk-UA" sz="1100" dirty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31,9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563" t="20698" r="36613" b="4582"/>
          <a:stretch/>
        </p:blipFill>
        <p:spPr>
          <a:xfrm>
            <a:off x="3194048" y="483517"/>
            <a:ext cx="5054046" cy="415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139952" y="2249683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controlling</a:t>
            </a:r>
            <a:endParaRPr lang="uk-UA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570366" y="3545071"/>
            <a:ext cx="285752" cy="277286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3628243" y="3312909"/>
            <a:ext cx="285752" cy="28575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4590024" y="1851670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t</a:t>
            </a:r>
            <a:r>
              <a:rPr lang="en-US" sz="900" b="1" dirty="0" smtClean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hree-pound</a:t>
            </a:r>
            <a:endParaRPr lang="uk-UA" sz="9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832091" y="3786278"/>
            <a:ext cx="285752" cy="266571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7020272" y="2274166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fantastic</a:t>
            </a:r>
            <a:endParaRPr lang="uk-UA" sz="11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843502" y="4052849"/>
            <a:ext cx="274341" cy="247093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5455895" y="2455494"/>
            <a:ext cx="760457" cy="24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so</a:t>
            </a:r>
            <a:endParaRPr lang="uk-UA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721071" y="4299942"/>
            <a:ext cx="274341" cy="247093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2"/>
          <p:cNvSpPr/>
          <p:nvPr/>
        </p:nvSpPr>
        <p:spPr>
          <a:xfrm>
            <a:off x="5382112" y="2673697"/>
            <a:ext cx="1038204" cy="259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h</a:t>
            </a:r>
            <a:r>
              <a:rPr lang="en-US" sz="700" b="1" dirty="0" smtClean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ave discovered</a:t>
            </a:r>
            <a:endParaRPr lang="uk-UA" sz="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6386" y="1689045"/>
            <a:ext cx="2349523" cy="325249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uk-UA" sz="1200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Утворення складних прикметників</a:t>
            </a:r>
            <a:endParaRPr lang="uk-UA" sz="1200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6386" y="2196136"/>
            <a:ext cx="2952328" cy="607319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uk-UA" sz="1200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Вживання дієслівних форм   </a:t>
            </a:r>
            <a:r>
              <a:rPr lang="uk-UA" sz="1200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(інфінітив, герундій, дієприкметник</a:t>
            </a:r>
            <a:r>
              <a:rPr lang="uk-UA" sz="12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6773" y="2838211"/>
            <a:ext cx="2421292" cy="607319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uk-UA" sz="1200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Вживання частин мови (іменники,   прислівники, прикметники)</a:t>
            </a:r>
            <a:endParaRPr lang="uk-UA" sz="1200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8583" y="3445530"/>
            <a:ext cx="2952328" cy="607319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uk-UA" sz="1200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Вживання частин мови (прислівників, прикметників)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81852" y="3919563"/>
            <a:ext cx="2952328" cy="607319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uk-UA" sz="1200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Вживання часо-видових форм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93621" y="657994"/>
            <a:ext cx="2036357" cy="99629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100" i="1" dirty="0" smtClean="0"/>
              <a:t>Відсоток учасників, які справилися з завданнями:</a:t>
            </a:r>
            <a:endParaRPr lang="en-US" sz="1100" i="1" dirty="0" smtClean="0"/>
          </a:p>
          <a:p>
            <a:pPr algn="ctr"/>
            <a:endParaRPr lang="uk-UA" sz="1100" dirty="0" smtClean="0"/>
          </a:p>
          <a:p>
            <a:pPr algn="ctr"/>
            <a:r>
              <a:rPr lang="uk-UA" sz="1100" dirty="0" smtClean="0"/>
              <a:t>  №</a:t>
            </a:r>
            <a:r>
              <a:rPr lang="en-US" sz="1100" dirty="0"/>
              <a:t>3</a:t>
            </a:r>
            <a:r>
              <a:rPr lang="en-US" sz="1100" dirty="0" smtClean="0"/>
              <a:t>4</a:t>
            </a:r>
            <a:r>
              <a:rPr lang="uk-UA" sz="1100" dirty="0" smtClean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25,4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uk-UA" sz="1100" dirty="0"/>
              <a:t> </a:t>
            </a:r>
          </a:p>
          <a:p>
            <a:pPr algn="ctr"/>
            <a:r>
              <a:rPr lang="uk-UA" sz="1100" dirty="0" smtClean="0"/>
              <a:t>№</a:t>
            </a:r>
            <a:r>
              <a:rPr lang="en-US" sz="1100" dirty="0"/>
              <a:t>3</a:t>
            </a:r>
            <a:r>
              <a:rPr lang="en-US" sz="1100" dirty="0" smtClean="0"/>
              <a:t>5</a:t>
            </a:r>
            <a:r>
              <a:rPr lang="uk-UA" sz="1100" dirty="0" smtClean="0"/>
              <a:t>- </a:t>
            </a:r>
            <a:r>
              <a:rPr 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67,4</a:t>
            </a:r>
            <a:r>
              <a:rPr lang="uk-UA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8503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en"/>
          </a:p>
        </p:txBody>
      </p:sp>
      <p:graphicFrame>
        <p:nvGraphicFramePr>
          <p:cNvPr id="10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456366"/>
              </p:ext>
            </p:extLst>
          </p:nvPr>
        </p:nvGraphicFramePr>
        <p:xfrm>
          <a:off x="4343201" y="3150866"/>
          <a:ext cx="3214289" cy="1592780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1440160"/>
                <a:gridCol w="1774129"/>
              </a:tblGrid>
              <a:tr h="288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uk-UA" altLang="uk-UA" sz="1100" b="1" u="sng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Відсоток виконання</a:t>
                      </a:r>
                      <a:endParaRPr kumimoji="0" lang="ru-RU" altLang="uk-UA" sz="1100" b="1" i="1" u="sng" strike="noStrike" cap="none" normalizeH="0" baseline="0" dirty="0" smtClean="0">
                        <a:ln>
                          <a:noFill/>
                        </a:ln>
                        <a:solidFill>
                          <a:srgbClr val="4033E5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uk-UA" altLang="uk-UA" sz="1100" b="1" u="sng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Характеристика завдання</a:t>
                      </a:r>
                      <a:endParaRPr kumimoji="0" lang="ru-RU" altLang="uk-UA" sz="1100" b="1" i="1" u="sng" strike="noStrike" cap="none" normalizeH="0" baseline="0" dirty="0" smtClean="0">
                        <a:ln>
                          <a:noFill/>
                        </a:ln>
                        <a:solidFill>
                          <a:srgbClr val="4033E5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/>
                </a:tc>
              </a:tr>
              <a:tr h="263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uk-UA" altLang="uk-UA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Понад 80%</a:t>
                      </a:r>
                      <a:endParaRPr kumimoji="0" lang="ru-RU" altLang="uk-UA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Ligh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uk-UA" altLang="uk-UA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Дуже легкі</a:t>
                      </a:r>
                      <a:endParaRPr kumimoji="0" lang="ru-RU" altLang="uk-UA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Ligh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/>
                </a:tc>
              </a:tr>
              <a:tr h="2273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uk-UA" altLang="uk-UA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60-79%</a:t>
                      </a:r>
                      <a:endParaRPr kumimoji="0" lang="ru-RU" altLang="uk-UA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Ligh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uk-UA" altLang="uk-UA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Легкі</a:t>
                      </a:r>
                      <a:endParaRPr kumimoji="0" lang="ru-RU" altLang="uk-UA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Ligh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/>
                </a:tc>
              </a:tr>
              <a:tr h="2273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uk-UA" altLang="uk-UA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64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40-59%</a:t>
                      </a:r>
                      <a:endParaRPr kumimoji="0" lang="ru-RU" altLang="uk-UA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64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Ligh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uk-UA" altLang="uk-UA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64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Оптимальні</a:t>
                      </a:r>
                      <a:endParaRPr kumimoji="0" lang="ru-RU" altLang="uk-UA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64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Ligh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/>
                </a:tc>
              </a:tr>
              <a:tr h="2273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uk-UA" altLang="uk-UA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20-39%</a:t>
                      </a:r>
                      <a:endParaRPr kumimoji="0" lang="ru-RU" altLang="uk-UA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Ligh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uk-UA" altLang="uk-UA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Складні</a:t>
                      </a:r>
                      <a:endParaRPr kumimoji="0" lang="ru-RU" altLang="uk-UA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Ligh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/>
                </a:tc>
              </a:tr>
              <a:tr h="263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uk-UA" altLang="uk-UA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Менше 20%</a:t>
                      </a:r>
                      <a:endParaRPr kumimoji="0" lang="ru-RU" altLang="uk-UA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Ligh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uk-UA" altLang="uk-UA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Дуже складні</a:t>
                      </a:r>
                      <a:endParaRPr kumimoji="0" lang="ru-RU" altLang="uk-UA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Ligh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518986"/>
              </p:ext>
            </p:extLst>
          </p:nvPr>
        </p:nvGraphicFramePr>
        <p:xfrm>
          <a:off x="1547664" y="429726"/>
          <a:ext cx="1872208" cy="4313920"/>
        </p:xfrm>
        <a:graphic>
          <a:graphicData uri="http://schemas.openxmlformats.org/drawingml/2006/table">
            <a:tbl>
              <a:tblPr>
                <a:tableStyleId>{CA987E59-E218-40AF-A085-2D840B101B9F}</a:tableStyleId>
              </a:tblPr>
              <a:tblGrid>
                <a:gridCol w="563418"/>
                <a:gridCol w="516702"/>
                <a:gridCol w="792088"/>
              </a:tblGrid>
              <a:tr h="21472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№п/п</a:t>
                      </a:r>
                      <a:endParaRPr lang="uk-UA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96" marR="3696" marT="3696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Ключ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96" marR="3696" marT="3696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Відповіді учасників (%) </a:t>
                      </a:r>
                      <a:endParaRPr lang="uk-UA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96" marR="3696" marT="3696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1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58,5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2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60,1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FFFF0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3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F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44,0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4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C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33,3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5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</a:rPr>
                        <a:t>B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34,3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6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24,2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7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C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53,7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8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44,4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9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52,0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10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60,1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FFFF0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11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54,2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12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42,9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13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56,0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14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53,1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15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33,2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16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31,1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17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24,8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18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47,1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19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34,0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20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37,1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21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46,2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22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14,0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FF000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23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55,4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24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C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19,6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FF000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25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44,8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26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41,3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27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54,2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28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39,5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29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C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34,6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30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51,8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31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57,1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32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C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29,4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33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A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39,4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34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25,4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35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67,4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FFFF0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36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47,9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37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C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52,9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38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35,0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39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41,4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92D050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40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C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36,5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41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C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30,1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>
                          <a:effectLst/>
                        </a:rPr>
                        <a:t>42</a:t>
                      </a:r>
                      <a:endParaRPr lang="uk-UA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>
                          <a:effectLst/>
                        </a:rPr>
                        <a:t>C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600" u="none" strike="noStrike" dirty="0">
                          <a:effectLst/>
                        </a:rPr>
                        <a:t>31,9</a:t>
                      </a:r>
                      <a:endParaRPr lang="uk-UA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96" marR="3696" marT="3696" marB="0" anchor="ctr">
                    <a:solidFill>
                      <a:srgbClr val="D581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126877333"/>
              </p:ext>
            </p:extLst>
          </p:nvPr>
        </p:nvGraphicFramePr>
        <p:xfrm>
          <a:off x="4006130" y="418063"/>
          <a:ext cx="38884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53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2"/>
          <p:cNvSpPr txBox="1">
            <a:spLocks noGrp="1"/>
          </p:cNvSpPr>
          <p:nvPr>
            <p:ph type="body" idx="1"/>
          </p:nvPr>
        </p:nvSpPr>
        <p:spPr>
          <a:xfrm>
            <a:off x="2683000" y="1123950"/>
            <a:ext cx="1858800" cy="16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uk-UA" sz="1200" dirty="0" smtClean="0"/>
              <a:t>             </a:t>
            </a: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uk-UA" sz="1200" dirty="0" smtClean="0"/>
              <a:t>Вивчіть детально Програми  Єдиного  вступного іспиту  з іноземних мов  </a:t>
            </a:r>
            <a:endParaRPr sz="1200"/>
          </a:p>
        </p:txBody>
      </p:sp>
      <p:sp>
        <p:nvSpPr>
          <p:cNvPr id="543" name="Google Shape;543;p32"/>
          <p:cNvSpPr txBox="1">
            <a:spLocks noGrp="1"/>
          </p:cNvSpPr>
          <p:nvPr>
            <p:ph type="body" idx="2"/>
          </p:nvPr>
        </p:nvSpPr>
        <p:spPr>
          <a:xfrm>
            <a:off x="4637113" y="1123950"/>
            <a:ext cx="1858800" cy="16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lang="uk-UA" sz="1200" dirty="0" smtClean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uk-UA" sz="1200" dirty="0" smtClean="0"/>
              <a:t>Опрацюйте  тестові завдання минулих років ЄВІ </a:t>
            </a:r>
            <a:endParaRPr sz="1200"/>
          </a:p>
        </p:txBody>
      </p:sp>
      <p:sp>
        <p:nvSpPr>
          <p:cNvPr id="544" name="Google Shape;544;p32"/>
          <p:cNvSpPr txBox="1">
            <a:spLocks noGrp="1"/>
          </p:cNvSpPr>
          <p:nvPr>
            <p:ph type="body" idx="3"/>
          </p:nvPr>
        </p:nvSpPr>
        <p:spPr>
          <a:xfrm>
            <a:off x="6609110" y="1031994"/>
            <a:ext cx="1858800" cy="16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uk-UA" b="1" dirty="0" smtClean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uk-UA" b="1" dirty="0" smtClean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uk-UA" sz="1200" dirty="0" smtClean="0"/>
              <a:t>Опрацюйте тестові завдання з минулорічних ЗНО (частини </a:t>
            </a:r>
            <a:r>
              <a:rPr lang="en-US" sz="1200" dirty="0" smtClean="0"/>
              <a:t>Reading and Use of English</a:t>
            </a:r>
            <a:r>
              <a:rPr lang="uk-UA" sz="1200" dirty="0" smtClean="0"/>
              <a:t>)</a:t>
            </a:r>
            <a:endParaRPr sz="12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200"/>
          </a:p>
        </p:txBody>
      </p:sp>
      <p:sp>
        <p:nvSpPr>
          <p:cNvPr id="545" name="Google Shape;545;p32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Підготовка до Єдиного вступного іспиту</a:t>
            </a:r>
            <a:endParaRPr/>
          </a:p>
        </p:txBody>
      </p:sp>
      <p:sp>
        <p:nvSpPr>
          <p:cNvPr id="546" name="Google Shape;546;p32"/>
          <p:cNvSpPr txBox="1">
            <a:spLocks noGrp="1"/>
          </p:cNvSpPr>
          <p:nvPr>
            <p:ph type="body" idx="1"/>
          </p:nvPr>
        </p:nvSpPr>
        <p:spPr>
          <a:xfrm>
            <a:off x="2683000" y="2724150"/>
            <a:ext cx="1858800" cy="16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lang="en" sz="1200" dirty="0" smtClean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1200" dirty="0" smtClean="0"/>
              <a:t>Сл</a:t>
            </a:r>
            <a:r>
              <a:rPr lang="uk-UA" sz="1200" dirty="0" smtClean="0"/>
              <a:t>ідкуйте за часом, коли виконуєте завдання.</a:t>
            </a:r>
            <a:endParaRPr sz="1200"/>
          </a:p>
        </p:txBody>
      </p:sp>
      <p:sp>
        <p:nvSpPr>
          <p:cNvPr id="547" name="Google Shape;547;p32"/>
          <p:cNvSpPr txBox="1">
            <a:spLocks noGrp="1"/>
          </p:cNvSpPr>
          <p:nvPr>
            <p:ph type="body" idx="2"/>
          </p:nvPr>
        </p:nvSpPr>
        <p:spPr>
          <a:xfrm>
            <a:off x="4637113" y="2724150"/>
            <a:ext cx="1858800" cy="16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lang="uk-UA" sz="1200" dirty="0" smtClean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uk-UA" sz="1200" dirty="0" smtClean="0"/>
              <a:t>Заповнюйте бланк відповідей  поступово (</a:t>
            </a:r>
            <a:r>
              <a:rPr lang="en-US" sz="1200" dirty="0" smtClean="0"/>
              <a:t>step by step</a:t>
            </a:r>
            <a:r>
              <a:rPr lang="uk-UA" sz="1200" dirty="0" smtClean="0"/>
              <a:t>)</a:t>
            </a:r>
            <a:endParaRPr sz="1200"/>
          </a:p>
        </p:txBody>
      </p:sp>
      <p:sp>
        <p:nvSpPr>
          <p:cNvPr id="548" name="Google Shape;548;p32"/>
          <p:cNvSpPr txBox="1">
            <a:spLocks noGrp="1"/>
          </p:cNvSpPr>
          <p:nvPr>
            <p:ph type="body" idx="3"/>
          </p:nvPr>
        </p:nvSpPr>
        <p:spPr>
          <a:xfrm>
            <a:off x="6591226" y="2724150"/>
            <a:ext cx="1858800" cy="16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" sz="1200" dirty="0" smtClean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uk-UA" sz="1200" dirty="0" smtClean="0"/>
              <a:t>Використовуйте  техніки читання </a:t>
            </a:r>
            <a:r>
              <a:rPr lang="en-US" sz="1200" dirty="0" smtClean="0"/>
              <a:t> </a:t>
            </a:r>
            <a:r>
              <a:rPr lang="en-US" sz="1200" b="1" dirty="0" smtClean="0"/>
              <a:t>Skimming</a:t>
            </a:r>
            <a:r>
              <a:rPr lang="ru-RU" sz="1200" b="1" dirty="0" smtClean="0"/>
              <a:t> </a:t>
            </a:r>
            <a:r>
              <a:rPr lang="en-US" sz="1200" b="1" dirty="0" smtClean="0"/>
              <a:t>(</a:t>
            </a:r>
            <a:r>
              <a:rPr lang="ru-RU" sz="1200" b="1" dirty="0" smtClean="0"/>
              <a:t> </a:t>
            </a:r>
            <a:r>
              <a:rPr lang="ru-RU" sz="1200" dirty="0" smtClean="0"/>
              <a:t>швидкий перегляд</a:t>
            </a:r>
            <a:r>
              <a:rPr lang="en-US" sz="1200" dirty="0" smtClean="0"/>
              <a:t>),  </a:t>
            </a:r>
            <a:r>
              <a:rPr lang="en-US" sz="1200" b="1" dirty="0" smtClean="0"/>
              <a:t>Scanning</a:t>
            </a:r>
            <a:r>
              <a:rPr lang="ru-RU" sz="1200" dirty="0" smtClean="0"/>
              <a:t>          ( пошук конкретно</a:t>
            </a:r>
            <a:r>
              <a:rPr lang="uk-UA" sz="1200" dirty="0" smtClean="0"/>
              <a:t>ї </a:t>
            </a:r>
            <a:r>
              <a:rPr lang="ru-RU" sz="1200" dirty="0" smtClean="0"/>
              <a:t> інформації)</a:t>
            </a:r>
            <a:endParaRPr sz="12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200"/>
          </a:p>
        </p:txBody>
      </p:sp>
      <p:sp>
        <p:nvSpPr>
          <p:cNvPr id="549" name="Google Shape;549;p32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  <p:grpSp>
        <p:nvGrpSpPr>
          <p:cNvPr id="10" name="Google Shape;651;p41"/>
          <p:cNvGrpSpPr/>
          <p:nvPr/>
        </p:nvGrpSpPr>
        <p:grpSpPr>
          <a:xfrm>
            <a:off x="2786050" y="1285866"/>
            <a:ext cx="285157" cy="347735"/>
            <a:chOff x="596350" y="929175"/>
            <a:chExt cx="407950" cy="497475"/>
          </a:xfrm>
        </p:grpSpPr>
        <p:sp>
          <p:nvSpPr>
            <p:cNvPr id="11" name="Google Shape;652;p41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53;p41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54;p41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55;p41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56;p41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57;p41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58;p41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659;p41"/>
          <p:cNvGrpSpPr/>
          <p:nvPr/>
        </p:nvGrpSpPr>
        <p:grpSpPr>
          <a:xfrm>
            <a:off x="4714876" y="1357304"/>
            <a:ext cx="290295" cy="248564"/>
            <a:chOff x="1934025" y="1001650"/>
            <a:chExt cx="415300" cy="355600"/>
          </a:xfrm>
        </p:grpSpPr>
        <p:sp>
          <p:nvSpPr>
            <p:cNvPr id="19" name="Google Shape;660;p41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1;p41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62;p41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63;p41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616;p41"/>
          <p:cNvGrpSpPr/>
          <p:nvPr/>
        </p:nvGrpSpPr>
        <p:grpSpPr>
          <a:xfrm>
            <a:off x="6715140" y="1285866"/>
            <a:ext cx="285175" cy="371990"/>
            <a:chOff x="590250" y="244200"/>
            <a:chExt cx="407975" cy="532175"/>
          </a:xfrm>
        </p:grpSpPr>
        <p:sp>
          <p:nvSpPr>
            <p:cNvPr id="24" name="Google Shape;617;p41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18;p41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19;p41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20;p41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21;p41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22;p4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23;p4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24;p41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5;p41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26;p41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27;p41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28;p41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29;p41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30;p41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931;p41"/>
          <p:cNvGrpSpPr/>
          <p:nvPr/>
        </p:nvGrpSpPr>
        <p:grpSpPr>
          <a:xfrm>
            <a:off x="2857488" y="2928940"/>
            <a:ext cx="276664" cy="276664"/>
            <a:chOff x="6649150" y="309350"/>
            <a:chExt cx="395800" cy="395800"/>
          </a:xfrm>
        </p:grpSpPr>
        <p:sp>
          <p:nvSpPr>
            <p:cNvPr id="39" name="Google Shape;932;p41"/>
            <p:cNvSpPr/>
            <p:nvPr/>
          </p:nvSpPr>
          <p:spPr>
            <a:xfrm>
              <a:off x="6649150" y="309350"/>
              <a:ext cx="395800" cy="395800"/>
            </a:xfrm>
            <a:custGeom>
              <a:avLst/>
              <a:gdLst/>
              <a:ahLst/>
              <a:cxnLst/>
              <a:rect l="l" t="t" r="r" b="b"/>
              <a:pathLst>
                <a:path w="15832" h="15832" fill="none" extrusionOk="0">
                  <a:moveTo>
                    <a:pt x="7916" y="1"/>
                  </a:moveTo>
                  <a:lnTo>
                    <a:pt x="7916" y="1"/>
                  </a:lnTo>
                  <a:lnTo>
                    <a:pt x="7502" y="25"/>
                  </a:lnTo>
                  <a:lnTo>
                    <a:pt x="7112" y="49"/>
                  </a:lnTo>
                  <a:lnTo>
                    <a:pt x="6723" y="98"/>
                  </a:lnTo>
                  <a:lnTo>
                    <a:pt x="6333" y="171"/>
                  </a:lnTo>
                  <a:lnTo>
                    <a:pt x="5943" y="244"/>
                  </a:lnTo>
                  <a:lnTo>
                    <a:pt x="5553" y="366"/>
                  </a:lnTo>
                  <a:lnTo>
                    <a:pt x="5188" y="488"/>
                  </a:lnTo>
                  <a:lnTo>
                    <a:pt x="4847" y="634"/>
                  </a:lnTo>
                  <a:lnTo>
                    <a:pt x="4482" y="780"/>
                  </a:lnTo>
                  <a:lnTo>
                    <a:pt x="4141" y="950"/>
                  </a:lnTo>
                  <a:lnTo>
                    <a:pt x="3824" y="1145"/>
                  </a:lnTo>
                  <a:lnTo>
                    <a:pt x="3483" y="1364"/>
                  </a:lnTo>
                  <a:lnTo>
                    <a:pt x="3191" y="1584"/>
                  </a:lnTo>
                  <a:lnTo>
                    <a:pt x="2874" y="1803"/>
                  </a:lnTo>
                  <a:lnTo>
                    <a:pt x="2607" y="2071"/>
                  </a:lnTo>
                  <a:lnTo>
                    <a:pt x="2314" y="2314"/>
                  </a:lnTo>
                  <a:lnTo>
                    <a:pt x="2071" y="2607"/>
                  </a:lnTo>
                  <a:lnTo>
                    <a:pt x="1803" y="2874"/>
                  </a:lnTo>
                  <a:lnTo>
                    <a:pt x="1584" y="3191"/>
                  </a:lnTo>
                  <a:lnTo>
                    <a:pt x="1364" y="3483"/>
                  </a:lnTo>
                  <a:lnTo>
                    <a:pt x="1145" y="3824"/>
                  </a:lnTo>
                  <a:lnTo>
                    <a:pt x="950" y="4141"/>
                  </a:lnTo>
                  <a:lnTo>
                    <a:pt x="780" y="4482"/>
                  </a:lnTo>
                  <a:lnTo>
                    <a:pt x="634" y="4847"/>
                  </a:lnTo>
                  <a:lnTo>
                    <a:pt x="488" y="5188"/>
                  </a:lnTo>
                  <a:lnTo>
                    <a:pt x="366" y="5553"/>
                  </a:lnTo>
                  <a:lnTo>
                    <a:pt x="244" y="5943"/>
                  </a:lnTo>
                  <a:lnTo>
                    <a:pt x="171" y="6333"/>
                  </a:lnTo>
                  <a:lnTo>
                    <a:pt x="98" y="6722"/>
                  </a:lnTo>
                  <a:lnTo>
                    <a:pt x="49" y="7112"/>
                  </a:lnTo>
                  <a:lnTo>
                    <a:pt x="25" y="7502"/>
                  </a:lnTo>
                  <a:lnTo>
                    <a:pt x="1" y="7916"/>
                  </a:lnTo>
                  <a:lnTo>
                    <a:pt x="1" y="7916"/>
                  </a:lnTo>
                  <a:lnTo>
                    <a:pt x="25" y="8330"/>
                  </a:lnTo>
                  <a:lnTo>
                    <a:pt x="49" y="8720"/>
                  </a:lnTo>
                  <a:lnTo>
                    <a:pt x="98" y="9109"/>
                  </a:lnTo>
                  <a:lnTo>
                    <a:pt x="171" y="9499"/>
                  </a:lnTo>
                  <a:lnTo>
                    <a:pt x="244" y="9889"/>
                  </a:lnTo>
                  <a:lnTo>
                    <a:pt x="366" y="10278"/>
                  </a:lnTo>
                  <a:lnTo>
                    <a:pt x="488" y="10644"/>
                  </a:lnTo>
                  <a:lnTo>
                    <a:pt x="634" y="10985"/>
                  </a:lnTo>
                  <a:lnTo>
                    <a:pt x="780" y="11350"/>
                  </a:lnTo>
                  <a:lnTo>
                    <a:pt x="950" y="11691"/>
                  </a:lnTo>
                  <a:lnTo>
                    <a:pt x="1145" y="12008"/>
                  </a:lnTo>
                  <a:lnTo>
                    <a:pt x="1364" y="12348"/>
                  </a:lnTo>
                  <a:lnTo>
                    <a:pt x="1584" y="12641"/>
                  </a:lnTo>
                  <a:lnTo>
                    <a:pt x="1803" y="12957"/>
                  </a:lnTo>
                  <a:lnTo>
                    <a:pt x="2071" y="13225"/>
                  </a:lnTo>
                  <a:lnTo>
                    <a:pt x="2314" y="13518"/>
                  </a:lnTo>
                  <a:lnTo>
                    <a:pt x="2607" y="13761"/>
                  </a:lnTo>
                  <a:lnTo>
                    <a:pt x="2874" y="14029"/>
                  </a:lnTo>
                  <a:lnTo>
                    <a:pt x="3191" y="14248"/>
                  </a:lnTo>
                  <a:lnTo>
                    <a:pt x="3483" y="14467"/>
                  </a:lnTo>
                  <a:lnTo>
                    <a:pt x="3824" y="14687"/>
                  </a:lnTo>
                  <a:lnTo>
                    <a:pt x="4141" y="14881"/>
                  </a:lnTo>
                  <a:lnTo>
                    <a:pt x="4482" y="15052"/>
                  </a:lnTo>
                  <a:lnTo>
                    <a:pt x="4847" y="15198"/>
                  </a:lnTo>
                  <a:lnTo>
                    <a:pt x="5188" y="15344"/>
                  </a:lnTo>
                  <a:lnTo>
                    <a:pt x="5553" y="15466"/>
                  </a:lnTo>
                  <a:lnTo>
                    <a:pt x="5943" y="15588"/>
                  </a:lnTo>
                  <a:lnTo>
                    <a:pt x="6333" y="15661"/>
                  </a:lnTo>
                  <a:lnTo>
                    <a:pt x="6723" y="15734"/>
                  </a:lnTo>
                  <a:lnTo>
                    <a:pt x="7112" y="15783"/>
                  </a:lnTo>
                  <a:lnTo>
                    <a:pt x="7502" y="15807"/>
                  </a:lnTo>
                  <a:lnTo>
                    <a:pt x="7916" y="15831"/>
                  </a:lnTo>
                  <a:lnTo>
                    <a:pt x="7916" y="15831"/>
                  </a:lnTo>
                  <a:lnTo>
                    <a:pt x="8330" y="15807"/>
                  </a:lnTo>
                  <a:lnTo>
                    <a:pt x="8720" y="15783"/>
                  </a:lnTo>
                  <a:lnTo>
                    <a:pt x="9109" y="15734"/>
                  </a:lnTo>
                  <a:lnTo>
                    <a:pt x="9499" y="15661"/>
                  </a:lnTo>
                  <a:lnTo>
                    <a:pt x="9889" y="15588"/>
                  </a:lnTo>
                  <a:lnTo>
                    <a:pt x="10278" y="15466"/>
                  </a:lnTo>
                  <a:lnTo>
                    <a:pt x="10644" y="15344"/>
                  </a:lnTo>
                  <a:lnTo>
                    <a:pt x="10985" y="15198"/>
                  </a:lnTo>
                  <a:lnTo>
                    <a:pt x="11350" y="15052"/>
                  </a:lnTo>
                  <a:lnTo>
                    <a:pt x="11691" y="14881"/>
                  </a:lnTo>
                  <a:lnTo>
                    <a:pt x="12008" y="14687"/>
                  </a:lnTo>
                  <a:lnTo>
                    <a:pt x="12349" y="14467"/>
                  </a:lnTo>
                  <a:lnTo>
                    <a:pt x="12641" y="14248"/>
                  </a:lnTo>
                  <a:lnTo>
                    <a:pt x="12957" y="14029"/>
                  </a:lnTo>
                  <a:lnTo>
                    <a:pt x="13225" y="13761"/>
                  </a:lnTo>
                  <a:lnTo>
                    <a:pt x="13518" y="13518"/>
                  </a:lnTo>
                  <a:lnTo>
                    <a:pt x="13761" y="13225"/>
                  </a:lnTo>
                  <a:lnTo>
                    <a:pt x="14029" y="12957"/>
                  </a:lnTo>
                  <a:lnTo>
                    <a:pt x="14248" y="12641"/>
                  </a:lnTo>
                  <a:lnTo>
                    <a:pt x="14467" y="12348"/>
                  </a:lnTo>
                  <a:lnTo>
                    <a:pt x="14687" y="12008"/>
                  </a:lnTo>
                  <a:lnTo>
                    <a:pt x="14881" y="11691"/>
                  </a:lnTo>
                  <a:lnTo>
                    <a:pt x="15052" y="11350"/>
                  </a:lnTo>
                  <a:lnTo>
                    <a:pt x="15198" y="10985"/>
                  </a:lnTo>
                  <a:lnTo>
                    <a:pt x="15344" y="10644"/>
                  </a:lnTo>
                  <a:lnTo>
                    <a:pt x="15466" y="10278"/>
                  </a:lnTo>
                  <a:lnTo>
                    <a:pt x="15588" y="9889"/>
                  </a:lnTo>
                  <a:lnTo>
                    <a:pt x="15661" y="9499"/>
                  </a:lnTo>
                  <a:lnTo>
                    <a:pt x="15734" y="9109"/>
                  </a:lnTo>
                  <a:lnTo>
                    <a:pt x="15783" y="8720"/>
                  </a:lnTo>
                  <a:lnTo>
                    <a:pt x="15807" y="8330"/>
                  </a:lnTo>
                  <a:lnTo>
                    <a:pt x="15831" y="7916"/>
                  </a:lnTo>
                  <a:lnTo>
                    <a:pt x="15831" y="7916"/>
                  </a:lnTo>
                  <a:lnTo>
                    <a:pt x="15807" y="7502"/>
                  </a:lnTo>
                  <a:lnTo>
                    <a:pt x="15783" y="7112"/>
                  </a:lnTo>
                  <a:lnTo>
                    <a:pt x="15734" y="6722"/>
                  </a:lnTo>
                  <a:lnTo>
                    <a:pt x="15661" y="6333"/>
                  </a:lnTo>
                  <a:lnTo>
                    <a:pt x="15588" y="5943"/>
                  </a:lnTo>
                  <a:lnTo>
                    <a:pt x="15466" y="5553"/>
                  </a:lnTo>
                  <a:lnTo>
                    <a:pt x="15344" y="5188"/>
                  </a:lnTo>
                  <a:lnTo>
                    <a:pt x="15198" y="4847"/>
                  </a:lnTo>
                  <a:lnTo>
                    <a:pt x="15052" y="4482"/>
                  </a:lnTo>
                  <a:lnTo>
                    <a:pt x="14881" y="4141"/>
                  </a:lnTo>
                  <a:lnTo>
                    <a:pt x="14687" y="3824"/>
                  </a:lnTo>
                  <a:lnTo>
                    <a:pt x="14467" y="3483"/>
                  </a:lnTo>
                  <a:lnTo>
                    <a:pt x="14248" y="3191"/>
                  </a:lnTo>
                  <a:lnTo>
                    <a:pt x="14029" y="2874"/>
                  </a:lnTo>
                  <a:lnTo>
                    <a:pt x="13761" y="2607"/>
                  </a:lnTo>
                  <a:lnTo>
                    <a:pt x="13518" y="2314"/>
                  </a:lnTo>
                  <a:lnTo>
                    <a:pt x="13225" y="2071"/>
                  </a:lnTo>
                  <a:lnTo>
                    <a:pt x="12957" y="1803"/>
                  </a:lnTo>
                  <a:lnTo>
                    <a:pt x="12641" y="1584"/>
                  </a:lnTo>
                  <a:lnTo>
                    <a:pt x="12349" y="1364"/>
                  </a:lnTo>
                  <a:lnTo>
                    <a:pt x="12008" y="1145"/>
                  </a:lnTo>
                  <a:lnTo>
                    <a:pt x="11691" y="950"/>
                  </a:lnTo>
                  <a:lnTo>
                    <a:pt x="11350" y="780"/>
                  </a:lnTo>
                  <a:lnTo>
                    <a:pt x="10985" y="634"/>
                  </a:lnTo>
                  <a:lnTo>
                    <a:pt x="10644" y="488"/>
                  </a:lnTo>
                  <a:lnTo>
                    <a:pt x="10278" y="366"/>
                  </a:lnTo>
                  <a:lnTo>
                    <a:pt x="9889" y="244"/>
                  </a:lnTo>
                  <a:lnTo>
                    <a:pt x="9499" y="171"/>
                  </a:lnTo>
                  <a:lnTo>
                    <a:pt x="9109" y="98"/>
                  </a:lnTo>
                  <a:lnTo>
                    <a:pt x="8720" y="49"/>
                  </a:lnTo>
                  <a:lnTo>
                    <a:pt x="8330" y="25"/>
                  </a:lnTo>
                  <a:lnTo>
                    <a:pt x="7916" y="1"/>
                  </a:lnTo>
                  <a:lnTo>
                    <a:pt x="791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3;p41"/>
            <p:cNvSpPr/>
            <p:nvPr/>
          </p:nvSpPr>
          <p:spPr>
            <a:xfrm>
              <a:off x="6673500" y="333700"/>
              <a:ext cx="347100" cy="347100"/>
            </a:xfrm>
            <a:custGeom>
              <a:avLst/>
              <a:gdLst/>
              <a:ahLst/>
              <a:cxnLst/>
              <a:rect l="l" t="t" r="r" b="b"/>
              <a:pathLst>
                <a:path w="13884" h="13884" fill="none" extrusionOk="0">
                  <a:moveTo>
                    <a:pt x="6942" y="13883"/>
                  </a:moveTo>
                  <a:lnTo>
                    <a:pt x="6942" y="13883"/>
                  </a:lnTo>
                  <a:lnTo>
                    <a:pt x="6577" y="13883"/>
                  </a:lnTo>
                  <a:lnTo>
                    <a:pt x="6236" y="13834"/>
                  </a:lnTo>
                  <a:lnTo>
                    <a:pt x="5895" y="13810"/>
                  </a:lnTo>
                  <a:lnTo>
                    <a:pt x="5554" y="13737"/>
                  </a:lnTo>
                  <a:lnTo>
                    <a:pt x="5213" y="13664"/>
                  </a:lnTo>
                  <a:lnTo>
                    <a:pt x="4872" y="13566"/>
                  </a:lnTo>
                  <a:lnTo>
                    <a:pt x="4555" y="13469"/>
                  </a:lnTo>
                  <a:lnTo>
                    <a:pt x="4239" y="13323"/>
                  </a:lnTo>
                  <a:lnTo>
                    <a:pt x="3946" y="13201"/>
                  </a:lnTo>
                  <a:lnTo>
                    <a:pt x="3630" y="13031"/>
                  </a:lnTo>
                  <a:lnTo>
                    <a:pt x="3337" y="12884"/>
                  </a:lnTo>
                  <a:lnTo>
                    <a:pt x="3069" y="12690"/>
                  </a:lnTo>
                  <a:lnTo>
                    <a:pt x="2802" y="12495"/>
                  </a:lnTo>
                  <a:lnTo>
                    <a:pt x="2534" y="12300"/>
                  </a:lnTo>
                  <a:lnTo>
                    <a:pt x="2290" y="12081"/>
                  </a:lnTo>
                  <a:lnTo>
                    <a:pt x="2047" y="11837"/>
                  </a:lnTo>
                  <a:lnTo>
                    <a:pt x="1803" y="11594"/>
                  </a:lnTo>
                  <a:lnTo>
                    <a:pt x="1584" y="11350"/>
                  </a:lnTo>
                  <a:lnTo>
                    <a:pt x="1389" y="11082"/>
                  </a:lnTo>
                  <a:lnTo>
                    <a:pt x="1194" y="10814"/>
                  </a:lnTo>
                  <a:lnTo>
                    <a:pt x="999" y="10546"/>
                  </a:lnTo>
                  <a:lnTo>
                    <a:pt x="853" y="10254"/>
                  </a:lnTo>
                  <a:lnTo>
                    <a:pt x="683" y="9938"/>
                  </a:lnTo>
                  <a:lnTo>
                    <a:pt x="561" y="9645"/>
                  </a:lnTo>
                  <a:lnTo>
                    <a:pt x="415" y="9329"/>
                  </a:lnTo>
                  <a:lnTo>
                    <a:pt x="317" y="9012"/>
                  </a:lnTo>
                  <a:lnTo>
                    <a:pt x="220" y="8671"/>
                  </a:lnTo>
                  <a:lnTo>
                    <a:pt x="147" y="8330"/>
                  </a:lnTo>
                  <a:lnTo>
                    <a:pt x="74" y="7989"/>
                  </a:lnTo>
                  <a:lnTo>
                    <a:pt x="49" y="7648"/>
                  </a:lnTo>
                  <a:lnTo>
                    <a:pt x="1" y="7307"/>
                  </a:lnTo>
                  <a:lnTo>
                    <a:pt x="1" y="6942"/>
                  </a:lnTo>
                  <a:lnTo>
                    <a:pt x="1" y="6942"/>
                  </a:lnTo>
                  <a:lnTo>
                    <a:pt x="1" y="6577"/>
                  </a:lnTo>
                  <a:lnTo>
                    <a:pt x="49" y="6236"/>
                  </a:lnTo>
                  <a:lnTo>
                    <a:pt x="74" y="5895"/>
                  </a:lnTo>
                  <a:lnTo>
                    <a:pt x="147" y="5554"/>
                  </a:lnTo>
                  <a:lnTo>
                    <a:pt x="220" y="5213"/>
                  </a:lnTo>
                  <a:lnTo>
                    <a:pt x="317" y="4872"/>
                  </a:lnTo>
                  <a:lnTo>
                    <a:pt x="415" y="4555"/>
                  </a:lnTo>
                  <a:lnTo>
                    <a:pt x="561" y="4238"/>
                  </a:lnTo>
                  <a:lnTo>
                    <a:pt x="683" y="3946"/>
                  </a:lnTo>
                  <a:lnTo>
                    <a:pt x="853" y="3630"/>
                  </a:lnTo>
                  <a:lnTo>
                    <a:pt x="999" y="3337"/>
                  </a:lnTo>
                  <a:lnTo>
                    <a:pt x="1194" y="3069"/>
                  </a:lnTo>
                  <a:lnTo>
                    <a:pt x="1389" y="2802"/>
                  </a:lnTo>
                  <a:lnTo>
                    <a:pt x="1584" y="2534"/>
                  </a:lnTo>
                  <a:lnTo>
                    <a:pt x="1803" y="2290"/>
                  </a:lnTo>
                  <a:lnTo>
                    <a:pt x="2047" y="2047"/>
                  </a:lnTo>
                  <a:lnTo>
                    <a:pt x="2290" y="1803"/>
                  </a:lnTo>
                  <a:lnTo>
                    <a:pt x="2534" y="1584"/>
                  </a:lnTo>
                  <a:lnTo>
                    <a:pt x="2802" y="1389"/>
                  </a:lnTo>
                  <a:lnTo>
                    <a:pt x="3069" y="1194"/>
                  </a:lnTo>
                  <a:lnTo>
                    <a:pt x="3337" y="999"/>
                  </a:lnTo>
                  <a:lnTo>
                    <a:pt x="3630" y="853"/>
                  </a:lnTo>
                  <a:lnTo>
                    <a:pt x="3946" y="683"/>
                  </a:lnTo>
                  <a:lnTo>
                    <a:pt x="4239" y="561"/>
                  </a:lnTo>
                  <a:lnTo>
                    <a:pt x="4555" y="415"/>
                  </a:lnTo>
                  <a:lnTo>
                    <a:pt x="4872" y="317"/>
                  </a:lnTo>
                  <a:lnTo>
                    <a:pt x="5213" y="220"/>
                  </a:lnTo>
                  <a:lnTo>
                    <a:pt x="5554" y="147"/>
                  </a:lnTo>
                  <a:lnTo>
                    <a:pt x="5895" y="74"/>
                  </a:lnTo>
                  <a:lnTo>
                    <a:pt x="6236" y="49"/>
                  </a:lnTo>
                  <a:lnTo>
                    <a:pt x="6577" y="1"/>
                  </a:lnTo>
                  <a:lnTo>
                    <a:pt x="6942" y="1"/>
                  </a:lnTo>
                  <a:lnTo>
                    <a:pt x="6942" y="1"/>
                  </a:lnTo>
                  <a:lnTo>
                    <a:pt x="7307" y="1"/>
                  </a:lnTo>
                  <a:lnTo>
                    <a:pt x="7648" y="49"/>
                  </a:lnTo>
                  <a:lnTo>
                    <a:pt x="7989" y="74"/>
                  </a:lnTo>
                  <a:lnTo>
                    <a:pt x="8330" y="147"/>
                  </a:lnTo>
                  <a:lnTo>
                    <a:pt x="8671" y="220"/>
                  </a:lnTo>
                  <a:lnTo>
                    <a:pt x="9012" y="317"/>
                  </a:lnTo>
                  <a:lnTo>
                    <a:pt x="9329" y="415"/>
                  </a:lnTo>
                  <a:lnTo>
                    <a:pt x="9645" y="561"/>
                  </a:lnTo>
                  <a:lnTo>
                    <a:pt x="9938" y="683"/>
                  </a:lnTo>
                  <a:lnTo>
                    <a:pt x="10254" y="853"/>
                  </a:lnTo>
                  <a:lnTo>
                    <a:pt x="10546" y="999"/>
                  </a:lnTo>
                  <a:lnTo>
                    <a:pt x="10814" y="1194"/>
                  </a:lnTo>
                  <a:lnTo>
                    <a:pt x="11082" y="1389"/>
                  </a:lnTo>
                  <a:lnTo>
                    <a:pt x="11350" y="1584"/>
                  </a:lnTo>
                  <a:lnTo>
                    <a:pt x="11594" y="1803"/>
                  </a:lnTo>
                  <a:lnTo>
                    <a:pt x="11837" y="2047"/>
                  </a:lnTo>
                  <a:lnTo>
                    <a:pt x="12081" y="2290"/>
                  </a:lnTo>
                  <a:lnTo>
                    <a:pt x="12300" y="2534"/>
                  </a:lnTo>
                  <a:lnTo>
                    <a:pt x="12495" y="2802"/>
                  </a:lnTo>
                  <a:lnTo>
                    <a:pt x="12690" y="3069"/>
                  </a:lnTo>
                  <a:lnTo>
                    <a:pt x="12885" y="3337"/>
                  </a:lnTo>
                  <a:lnTo>
                    <a:pt x="13031" y="3630"/>
                  </a:lnTo>
                  <a:lnTo>
                    <a:pt x="13201" y="3946"/>
                  </a:lnTo>
                  <a:lnTo>
                    <a:pt x="13323" y="4238"/>
                  </a:lnTo>
                  <a:lnTo>
                    <a:pt x="13469" y="4555"/>
                  </a:lnTo>
                  <a:lnTo>
                    <a:pt x="13566" y="4872"/>
                  </a:lnTo>
                  <a:lnTo>
                    <a:pt x="13664" y="5213"/>
                  </a:lnTo>
                  <a:lnTo>
                    <a:pt x="13737" y="5554"/>
                  </a:lnTo>
                  <a:lnTo>
                    <a:pt x="13810" y="5895"/>
                  </a:lnTo>
                  <a:lnTo>
                    <a:pt x="13834" y="6236"/>
                  </a:lnTo>
                  <a:lnTo>
                    <a:pt x="13883" y="6577"/>
                  </a:lnTo>
                  <a:lnTo>
                    <a:pt x="13883" y="6942"/>
                  </a:lnTo>
                  <a:lnTo>
                    <a:pt x="13883" y="6942"/>
                  </a:lnTo>
                  <a:lnTo>
                    <a:pt x="13883" y="7307"/>
                  </a:lnTo>
                  <a:lnTo>
                    <a:pt x="13834" y="7648"/>
                  </a:lnTo>
                  <a:lnTo>
                    <a:pt x="13810" y="7989"/>
                  </a:lnTo>
                  <a:lnTo>
                    <a:pt x="13737" y="8330"/>
                  </a:lnTo>
                  <a:lnTo>
                    <a:pt x="13664" y="8671"/>
                  </a:lnTo>
                  <a:lnTo>
                    <a:pt x="13566" y="9012"/>
                  </a:lnTo>
                  <a:lnTo>
                    <a:pt x="13469" y="9329"/>
                  </a:lnTo>
                  <a:lnTo>
                    <a:pt x="13323" y="9645"/>
                  </a:lnTo>
                  <a:lnTo>
                    <a:pt x="13201" y="9938"/>
                  </a:lnTo>
                  <a:lnTo>
                    <a:pt x="13031" y="10254"/>
                  </a:lnTo>
                  <a:lnTo>
                    <a:pt x="12885" y="10546"/>
                  </a:lnTo>
                  <a:lnTo>
                    <a:pt x="12690" y="10814"/>
                  </a:lnTo>
                  <a:lnTo>
                    <a:pt x="12495" y="11082"/>
                  </a:lnTo>
                  <a:lnTo>
                    <a:pt x="12300" y="11350"/>
                  </a:lnTo>
                  <a:lnTo>
                    <a:pt x="12081" y="11594"/>
                  </a:lnTo>
                  <a:lnTo>
                    <a:pt x="11837" y="11837"/>
                  </a:lnTo>
                  <a:lnTo>
                    <a:pt x="11594" y="12081"/>
                  </a:lnTo>
                  <a:lnTo>
                    <a:pt x="11350" y="12300"/>
                  </a:lnTo>
                  <a:lnTo>
                    <a:pt x="11082" y="12495"/>
                  </a:lnTo>
                  <a:lnTo>
                    <a:pt x="10814" y="12690"/>
                  </a:lnTo>
                  <a:lnTo>
                    <a:pt x="10546" y="12884"/>
                  </a:lnTo>
                  <a:lnTo>
                    <a:pt x="10254" y="13031"/>
                  </a:lnTo>
                  <a:lnTo>
                    <a:pt x="9938" y="13201"/>
                  </a:lnTo>
                  <a:lnTo>
                    <a:pt x="9645" y="13323"/>
                  </a:lnTo>
                  <a:lnTo>
                    <a:pt x="9329" y="13469"/>
                  </a:lnTo>
                  <a:lnTo>
                    <a:pt x="9012" y="13566"/>
                  </a:lnTo>
                  <a:lnTo>
                    <a:pt x="8671" y="13664"/>
                  </a:lnTo>
                  <a:lnTo>
                    <a:pt x="8330" y="13737"/>
                  </a:lnTo>
                  <a:lnTo>
                    <a:pt x="7989" y="13810"/>
                  </a:lnTo>
                  <a:lnTo>
                    <a:pt x="7648" y="13834"/>
                  </a:lnTo>
                  <a:lnTo>
                    <a:pt x="7307" y="13883"/>
                  </a:lnTo>
                  <a:lnTo>
                    <a:pt x="6942" y="13883"/>
                  </a:lnTo>
                  <a:lnTo>
                    <a:pt x="6942" y="13883"/>
                  </a:lnTo>
                  <a:close/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34;p41"/>
            <p:cNvSpPr/>
            <p:nvPr/>
          </p:nvSpPr>
          <p:spPr>
            <a:xfrm>
              <a:off x="6848850" y="397625"/>
              <a:ext cx="54825" cy="169300"/>
            </a:xfrm>
            <a:custGeom>
              <a:avLst/>
              <a:gdLst/>
              <a:ahLst/>
              <a:cxnLst/>
              <a:rect l="l" t="t" r="r" b="b"/>
              <a:pathLst>
                <a:path w="2193" h="6772" fill="none" extrusionOk="0">
                  <a:moveTo>
                    <a:pt x="1" y="1"/>
                  </a:moveTo>
                  <a:lnTo>
                    <a:pt x="1" y="4580"/>
                  </a:lnTo>
                  <a:lnTo>
                    <a:pt x="2193" y="6772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35;p41"/>
            <p:cNvSpPr/>
            <p:nvPr/>
          </p:nvSpPr>
          <p:spPr>
            <a:xfrm>
              <a:off x="6847025" y="333700"/>
              <a:ext cx="25" cy="29250"/>
            </a:xfrm>
            <a:custGeom>
              <a:avLst/>
              <a:gdLst/>
              <a:ahLst/>
              <a:cxnLst/>
              <a:rect l="l" t="t" r="r" b="b"/>
              <a:pathLst>
                <a:path w="1" h="1170" fill="none" extrusionOk="0">
                  <a:moveTo>
                    <a:pt x="1" y="1170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36;p41"/>
            <p:cNvSpPr/>
            <p:nvPr/>
          </p:nvSpPr>
          <p:spPr>
            <a:xfrm>
              <a:off x="6760575" y="35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37;p41"/>
            <p:cNvSpPr/>
            <p:nvPr/>
          </p:nvSpPr>
          <p:spPr>
            <a:xfrm>
              <a:off x="6760575" y="356850"/>
              <a:ext cx="14025" cy="24975"/>
            </a:xfrm>
            <a:custGeom>
              <a:avLst/>
              <a:gdLst/>
              <a:ahLst/>
              <a:cxnLst/>
              <a:rect l="l" t="t" r="r" b="b"/>
              <a:pathLst>
                <a:path w="561" h="999" fill="none" extrusionOk="0">
                  <a:moveTo>
                    <a:pt x="1" y="0"/>
                  </a:moveTo>
                  <a:lnTo>
                    <a:pt x="561" y="999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38;p41"/>
            <p:cNvSpPr/>
            <p:nvPr/>
          </p:nvSpPr>
          <p:spPr>
            <a:xfrm>
              <a:off x="6696650" y="42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39;p41"/>
            <p:cNvSpPr/>
            <p:nvPr/>
          </p:nvSpPr>
          <p:spPr>
            <a:xfrm>
              <a:off x="6696650" y="420775"/>
              <a:ext cx="24975" cy="14025"/>
            </a:xfrm>
            <a:custGeom>
              <a:avLst/>
              <a:gdLst/>
              <a:ahLst/>
              <a:cxnLst/>
              <a:rect l="l" t="t" r="r" b="b"/>
              <a:pathLst>
                <a:path w="999" h="561" fill="none" extrusionOk="0">
                  <a:moveTo>
                    <a:pt x="0" y="0"/>
                  </a:moveTo>
                  <a:lnTo>
                    <a:pt x="999" y="56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40;p41"/>
            <p:cNvSpPr/>
            <p:nvPr/>
          </p:nvSpPr>
          <p:spPr>
            <a:xfrm>
              <a:off x="6673500" y="507225"/>
              <a:ext cx="29250" cy="25"/>
            </a:xfrm>
            <a:custGeom>
              <a:avLst/>
              <a:gdLst/>
              <a:ahLst/>
              <a:cxnLst/>
              <a:rect l="l" t="t" r="r" b="b"/>
              <a:pathLst>
                <a:path w="1170" h="1" fill="none" extrusionOk="0">
                  <a:moveTo>
                    <a:pt x="1" y="1"/>
                  </a:moveTo>
                  <a:lnTo>
                    <a:pt x="1170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41;p41"/>
            <p:cNvSpPr/>
            <p:nvPr/>
          </p:nvSpPr>
          <p:spPr>
            <a:xfrm>
              <a:off x="6696650" y="593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42;p41"/>
            <p:cNvSpPr/>
            <p:nvPr/>
          </p:nvSpPr>
          <p:spPr>
            <a:xfrm>
              <a:off x="6696650" y="579700"/>
              <a:ext cx="24975" cy="14025"/>
            </a:xfrm>
            <a:custGeom>
              <a:avLst/>
              <a:gdLst/>
              <a:ahLst/>
              <a:cxnLst/>
              <a:rect l="l" t="t" r="r" b="b"/>
              <a:pathLst>
                <a:path w="999" h="561" fill="none" extrusionOk="0">
                  <a:moveTo>
                    <a:pt x="0" y="560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43;p41"/>
            <p:cNvSpPr/>
            <p:nvPr/>
          </p:nvSpPr>
          <p:spPr>
            <a:xfrm>
              <a:off x="6760575" y="632675"/>
              <a:ext cx="14025" cy="24975"/>
            </a:xfrm>
            <a:custGeom>
              <a:avLst/>
              <a:gdLst/>
              <a:ahLst/>
              <a:cxnLst/>
              <a:rect l="l" t="t" r="r" b="b"/>
              <a:pathLst>
                <a:path w="561" h="999" fill="none" extrusionOk="0">
                  <a:moveTo>
                    <a:pt x="1" y="999"/>
                  </a:moveTo>
                  <a:lnTo>
                    <a:pt x="561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44;p41"/>
            <p:cNvSpPr/>
            <p:nvPr/>
          </p:nvSpPr>
          <p:spPr>
            <a:xfrm>
              <a:off x="6760575" y="65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45;p41"/>
            <p:cNvSpPr/>
            <p:nvPr/>
          </p:nvSpPr>
          <p:spPr>
            <a:xfrm>
              <a:off x="6847025" y="651550"/>
              <a:ext cx="25" cy="29250"/>
            </a:xfrm>
            <a:custGeom>
              <a:avLst/>
              <a:gdLst/>
              <a:ahLst/>
              <a:cxnLst/>
              <a:rect l="l" t="t" r="r" b="b"/>
              <a:pathLst>
                <a:path w="1" h="1170" fill="none" extrusionOk="0">
                  <a:moveTo>
                    <a:pt x="1" y="0"/>
                  </a:moveTo>
                  <a:lnTo>
                    <a:pt x="1" y="1169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46;p41"/>
            <p:cNvSpPr/>
            <p:nvPr/>
          </p:nvSpPr>
          <p:spPr>
            <a:xfrm>
              <a:off x="6919500" y="632675"/>
              <a:ext cx="14025" cy="24975"/>
            </a:xfrm>
            <a:custGeom>
              <a:avLst/>
              <a:gdLst/>
              <a:ahLst/>
              <a:cxnLst/>
              <a:rect l="l" t="t" r="r" b="b"/>
              <a:pathLst>
                <a:path w="561" h="999" fill="none" extrusionOk="0">
                  <a:moveTo>
                    <a:pt x="560" y="999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47;p41"/>
            <p:cNvSpPr/>
            <p:nvPr/>
          </p:nvSpPr>
          <p:spPr>
            <a:xfrm>
              <a:off x="6933500" y="65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48;p41"/>
            <p:cNvSpPr/>
            <p:nvPr/>
          </p:nvSpPr>
          <p:spPr>
            <a:xfrm>
              <a:off x="6972475" y="579700"/>
              <a:ext cx="24975" cy="14025"/>
            </a:xfrm>
            <a:custGeom>
              <a:avLst/>
              <a:gdLst/>
              <a:ahLst/>
              <a:cxnLst/>
              <a:rect l="l" t="t" r="r" b="b"/>
              <a:pathLst>
                <a:path w="999" h="561" fill="none" extrusionOk="0">
                  <a:moveTo>
                    <a:pt x="999" y="56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49;p41"/>
            <p:cNvSpPr/>
            <p:nvPr/>
          </p:nvSpPr>
          <p:spPr>
            <a:xfrm>
              <a:off x="6997425" y="593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50;p41"/>
            <p:cNvSpPr/>
            <p:nvPr/>
          </p:nvSpPr>
          <p:spPr>
            <a:xfrm>
              <a:off x="6991350" y="507225"/>
              <a:ext cx="29250" cy="25"/>
            </a:xfrm>
            <a:custGeom>
              <a:avLst/>
              <a:gdLst/>
              <a:ahLst/>
              <a:cxnLst/>
              <a:rect l="l" t="t" r="r" b="b"/>
              <a:pathLst>
                <a:path w="1170" h="1" fill="none" extrusionOk="0">
                  <a:moveTo>
                    <a:pt x="116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51;p41"/>
            <p:cNvSpPr/>
            <p:nvPr/>
          </p:nvSpPr>
          <p:spPr>
            <a:xfrm>
              <a:off x="6972475" y="420775"/>
              <a:ext cx="24975" cy="14025"/>
            </a:xfrm>
            <a:custGeom>
              <a:avLst/>
              <a:gdLst/>
              <a:ahLst/>
              <a:cxnLst/>
              <a:rect l="l" t="t" r="r" b="b"/>
              <a:pathLst>
                <a:path w="999" h="561" fill="none" extrusionOk="0">
                  <a:moveTo>
                    <a:pt x="0" y="561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52;p41"/>
            <p:cNvSpPr/>
            <p:nvPr/>
          </p:nvSpPr>
          <p:spPr>
            <a:xfrm>
              <a:off x="6997425" y="42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53;p41"/>
            <p:cNvSpPr/>
            <p:nvPr/>
          </p:nvSpPr>
          <p:spPr>
            <a:xfrm>
              <a:off x="6919500" y="356850"/>
              <a:ext cx="14025" cy="24975"/>
            </a:xfrm>
            <a:custGeom>
              <a:avLst/>
              <a:gdLst/>
              <a:ahLst/>
              <a:cxnLst/>
              <a:rect l="l" t="t" r="r" b="b"/>
              <a:pathLst>
                <a:path w="561" h="999" fill="none" extrusionOk="0">
                  <a:moveTo>
                    <a:pt x="560" y="0"/>
                  </a:move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54;p41"/>
            <p:cNvSpPr/>
            <p:nvPr/>
          </p:nvSpPr>
          <p:spPr>
            <a:xfrm>
              <a:off x="6933500" y="35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86;p41"/>
          <p:cNvGrpSpPr/>
          <p:nvPr/>
        </p:nvGrpSpPr>
        <p:grpSpPr>
          <a:xfrm>
            <a:off x="4714876" y="2928940"/>
            <a:ext cx="304764" cy="304747"/>
            <a:chOff x="1923675" y="1633650"/>
            <a:chExt cx="436000" cy="435975"/>
          </a:xfrm>
        </p:grpSpPr>
        <p:sp>
          <p:nvSpPr>
            <p:cNvPr id="67" name="Google Shape;687;p41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8;p41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89;p41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90;p41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91;p41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92;p41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90;p41"/>
          <p:cNvGrpSpPr/>
          <p:nvPr/>
        </p:nvGrpSpPr>
        <p:grpSpPr>
          <a:xfrm>
            <a:off x="6715140" y="3000378"/>
            <a:ext cx="314113" cy="211115"/>
            <a:chOff x="1244800" y="3717225"/>
            <a:chExt cx="449375" cy="302025"/>
          </a:xfrm>
        </p:grpSpPr>
        <p:sp>
          <p:nvSpPr>
            <p:cNvPr id="74" name="Google Shape;791;p41"/>
            <p:cNvSpPr/>
            <p:nvPr/>
          </p:nvSpPr>
          <p:spPr>
            <a:xfrm>
              <a:off x="1244800" y="3717225"/>
              <a:ext cx="449375" cy="302025"/>
            </a:xfrm>
            <a:custGeom>
              <a:avLst/>
              <a:gdLst/>
              <a:ahLst/>
              <a:cxnLst/>
              <a:rect l="l" t="t" r="r" b="b"/>
              <a:pathLst>
                <a:path w="17975" h="12081" fill="none" extrusionOk="0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92;p41"/>
            <p:cNvSpPr/>
            <p:nvPr/>
          </p:nvSpPr>
          <p:spPr>
            <a:xfrm>
              <a:off x="1244800" y="3795150"/>
              <a:ext cx="449375" cy="25"/>
            </a:xfrm>
            <a:custGeom>
              <a:avLst/>
              <a:gdLst/>
              <a:ahLst/>
              <a:cxnLst/>
              <a:rect l="l" t="t" r="r" b="b"/>
              <a:pathLst>
                <a:path w="17975" h="1" fill="none" extrusionOk="0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93;p41"/>
            <p:cNvSpPr/>
            <p:nvPr/>
          </p:nvSpPr>
          <p:spPr>
            <a:xfrm>
              <a:off x="1244800" y="3853000"/>
              <a:ext cx="449375" cy="25"/>
            </a:xfrm>
            <a:custGeom>
              <a:avLst/>
              <a:gdLst/>
              <a:ahLst/>
              <a:cxnLst/>
              <a:rect l="l" t="t" r="r" b="b"/>
              <a:pathLst>
                <a:path w="17975" h="1" fill="none" extrusionOk="0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94;p41"/>
            <p:cNvSpPr/>
            <p:nvPr/>
          </p:nvSpPr>
          <p:spPr>
            <a:xfrm>
              <a:off x="1302625" y="3893800"/>
              <a:ext cx="161375" cy="25"/>
            </a:xfrm>
            <a:custGeom>
              <a:avLst/>
              <a:gdLst/>
              <a:ahLst/>
              <a:cxnLst/>
              <a:rect l="l" t="t" r="r" b="b"/>
              <a:pathLst>
                <a:path w="6455" h="1" fill="none" extrusionOk="0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95;p41"/>
            <p:cNvSpPr/>
            <p:nvPr/>
          </p:nvSpPr>
          <p:spPr>
            <a:xfrm>
              <a:off x="1302625" y="3933975"/>
              <a:ext cx="110250" cy="25"/>
            </a:xfrm>
            <a:custGeom>
              <a:avLst/>
              <a:gdLst/>
              <a:ahLst/>
              <a:cxnLst/>
              <a:rect l="l" t="t" r="r" b="b"/>
              <a:pathLst>
                <a:path w="4410" h="1" fill="none" extrusionOk="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6;p41"/>
            <p:cNvSpPr/>
            <p:nvPr/>
          </p:nvSpPr>
          <p:spPr>
            <a:xfrm>
              <a:off x="1572975" y="3899875"/>
              <a:ext cx="62125" cy="40225"/>
            </a:xfrm>
            <a:custGeom>
              <a:avLst/>
              <a:gdLst/>
              <a:ahLst/>
              <a:cxnLst/>
              <a:rect l="l" t="t" r="r" b="b"/>
              <a:pathLst>
                <a:path w="2485" h="1609" fill="none" extrusionOk="0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8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gray">
          <a:xfrm>
            <a:off x="2500298" y="500048"/>
            <a:ext cx="4714908" cy="50006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ru-RU" sz="54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ДЯКУЄМО ЗА УВАГУ !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2071684"/>
            <a:ext cx="2000264" cy="13573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uk-UA" altLang="ru-RU" sz="1600" b="1" i="0" u="none" strike="noStrike" kern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ea typeface="宋体" panose="02010600030101010101" pitchFamily="2" charset="-122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k-UA" altLang="ru-RU" sz="16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rPr>
              <a:t>ТЕЛЕФОНУЙТЕ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k-UA" altLang="ru-RU" sz="16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rPr>
              <a:t>ТА  </a:t>
            </a:r>
            <a:br>
              <a:rPr kumimoji="0" lang="uk-UA" altLang="ru-RU" sz="16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rPr>
            </a:br>
            <a:r>
              <a:rPr kumimoji="0" lang="uk-UA" altLang="ru-RU" sz="16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宋体" panose="02010600030101010101" pitchFamily="2" charset="-122"/>
                <a:cs typeface="Arial"/>
                <a:sym typeface="Arial"/>
              </a:rPr>
              <a:t>ПРИХОДЬТЕ</a:t>
            </a:r>
            <a:endParaRPr kumimoji="0" lang="ru-RU" altLang="ru-RU" sz="1600" b="1" i="0" u="none" strike="noStrike" kern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643174" y="1000114"/>
            <a:ext cx="4429156" cy="3571900"/>
            <a:chOff x="3071802" y="857238"/>
            <a:chExt cx="3199384" cy="3861789"/>
          </a:xfrm>
        </p:grpSpPr>
        <p:sp>
          <p:nvSpPr>
            <p:cNvPr id="9" name="Google Shape;577;p36"/>
            <p:cNvSpPr/>
            <p:nvPr/>
          </p:nvSpPr>
          <p:spPr>
            <a:xfrm>
              <a:off x="3071802" y="857238"/>
              <a:ext cx="3199384" cy="3861789"/>
            </a:xfrm>
            <a:custGeom>
              <a:avLst/>
              <a:gdLst/>
              <a:ahLst/>
              <a:cxnLst/>
              <a:rect l="l" t="t" r="r" b="b"/>
              <a:pathLst>
                <a:path w="60958" h="86210" extrusionOk="0">
                  <a:moveTo>
                    <a:pt x="28985" y="3938"/>
                  </a:moveTo>
                  <a:lnTo>
                    <a:pt x="29189" y="4006"/>
                  </a:lnTo>
                  <a:lnTo>
                    <a:pt x="29189" y="4141"/>
                  </a:lnTo>
                  <a:lnTo>
                    <a:pt x="29189" y="4277"/>
                  </a:lnTo>
                  <a:lnTo>
                    <a:pt x="28985" y="4345"/>
                  </a:lnTo>
                  <a:lnTo>
                    <a:pt x="28850" y="4277"/>
                  </a:lnTo>
                  <a:lnTo>
                    <a:pt x="28782" y="4141"/>
                  </a:lnTo>
                  <a:lnTo>
                    <a:pt x="28850" y="4006"/>
                  </a:lnTo>
                  <a:lnTo>
                    <a:pt x="28985" y="3938"/>
                  </a:lnTo>
                  <a:close/>
                  <a:moveTo>
                    <a:pt x="30479" y="3734"/>
                  </a:moveTo>
                  <a:lnTo>
                    <a:pt x="30615" y="3802"/>
                  </a:lnTo>
                  <a:lnTo>
                    <a:pt x="30750" y="3870"/>
                  </a:lnTo>
                  <a:lnTo>
                    <a:pt x="30818" y="4006"/>
                  </a:lnTo>
                  <a:lnTo>
                    <a:pt x="30818" y="4141"/>
                  </a:lnTo>
                  <a:lnTo>
                    <a:pt x="30818" y="4277"/>
                  </a:lnTo>
                  <a:lnTo>
                    <a:pt x="30750" y="4345"/>
                  </a:lnTo>
                  <a:lnTo>
                    <a:pt x="30615" y="4481"/>
                  </a:lnTo>
                  <a:lnTo>
                    <a:pt x="30343" y="4481"/>
                  </a:lnTo>
                  <a:lnTo>
                    <a:pt x="30207" y="4345"/>
                  </a:lnTo>
                  <a:lnTo>
                    <a:pt x="30139" y="4277"/>
                  </a:lnTo>
                  <a:lnTo>
                    <a:pt x="30139" y="4141"/>
                  </a:lnTo>
                  <a:lnTo>
                    <a:pt x="30139" y="4006"/>
                  </a:lnTo>
                  <a:lnTo>
                    <a:pt x="30207" y="3870"/>
                  </a:lnTo>
                  <a:lnTo>
                    <a:pt x="30343" y="3802"/>
                  </a:lnTo>
                  <a:lnTo>
                    <a:pt x="30479" y="3734"/>
                  </a:lnTo>
                  <a:close/>
                  <a:moveTo>
                    <a:pt x="56885" y="7943"/>
                  </a:moveTo>
                  <a:lnTo>
                    <a:pt x="56885" y="78132"/>
                  </a:lnTo>
                  <a:lnTo>
                    <a:pt x="56817" y="78200"/>
                  </a:lnTo>
                  <a:lnTo>
                    <a:pt x="4209" y="78200"/>
                  </a:lnTo>
                  <a:lnTo>
                    <a:pt x="4141" y="78132"/>
                  </a:lnTo>
                  <a:lnTo>
                    <a:pt x="4141" y="7943"/>
                  </a:lnTo>
                  <a:close/>
                  <a:moveTo>
                    <a:pt x="30479" y="80440"/>
                  </a:moveTo>
                  <a:lnTo>
                    <a:pt x="30071" y="80508"/>
                  </a:lnTo>
                  <a:lnTo>
                    <a:pt x="29732" y="80576"/>
                  </a:lnTo>
                  <a:lnTo>
                    <a:pt x="29461" y="80779"/>
                  </a:lnTo>
                  <a:lnTo>
                    <a:pt x="29189" y="80983"/>
                  </a:lnTo>
                  <a:lnTo>
                    <a:pt x="28917" y="81255"/>
                  </a:lnTo>
                  <a:lnTo>
                    <a:pt x="28782" y="81594"/>
                  </a:lnTo>
                  <a:lnTo>
                    <a:pt x="28646" y="81933"/>
                  </a:lnTo>
                  <a:lnTo>
                    <a:pt x="28646" y="82273"/>
                  </a:lnTo>
                  <a:lnTo>
                    <a:pt x="28646" y="82341"/>
                  </a:lnTo>
                  <a:lnTo>
                    <a:pt x="28646" y="82680"/>
                  </a:lnTo>
                  <a:lnTo>
                    <a:pt x="28782" y="83020"/>
                  </a:lnTo>
                  <a:lnTo>
                    <a:pt x="28985" y="83291"/>
                  </a:lnTo>
                  <a:lnTo>
                    <a:pt x="29189" y="83563"/>
                  </a:lnTo>
                  <a:lnTo>
                    <a:pt x="29461" y="83834"/>
                  </a:lnTo>
                  <a:lnTo>
                    <a:pt x="29800" y="83970"/>
                  </a:lnTo>
                  <a:lnTo>
                    <a:pt x="30139" y="84106"/>
                  </a:lnTo>
                  <a:lnTo>
                    <a:pt x="30818" y="84106"/>
                  </a:lnTo>
                  <a:lnTo>
                    <a:pt x="31158" y="83970"/>
                  </a:lnTo>
                  <a:lnTo>
                    <a:pt x="31497" y="83766"/>
                  </a:lnTo>
                  <a:lnTo>
                    <a:pt x="31768" y="83563"/>
                  </a:lnTo>
                  <a:lnTo>
                    <a:pt x="31972" y="83291"/>
                  </a:lnTo>
                  <a:lnTo>
                    <a:pt x="32176" y="83020"/>
                  </a:lnTo>
                  <a:lnTo>
                    <a:pt x="32244" y="82612"/>
                  </a:lnTo>
                  <a:lnTo>
                    <a:pt x="32312" y="82273"/>
                  </a:lnTo>
                  <a:lnTo>
                    <a:pt x="32244" y="81933"/>
                  </a:lnTo>
                  <a:lnTo>
                    <a:pt x="32176" y="81594"/>
                  </a:lnTo>
                  <a:lnTo>
                    <a:pt x="31972" y="81255"/>
                  </a:lnTo>
                  <a:lnTo>
                    <a:pt x="31768" y="80983"/>
                  </a:lnTo>
                  <a:lnTo>
                    <a:pt x="31497" y="80779"/>
                  </a:lnTo>
                  <a:lnTo>
                    <a:pt x="31158" y="80576"/>
                  </a:lnTo>
                  <a:lnTo>
                    <a:pt x="30818" y="80508"/>
                  </a:lnTo>
                  <a:lnTo>
                    <a:pt x="30479" y="80440"/>
                  </a:lnTo>
                  <a:close/>
                  <a:moveTo>
                    <a:pt x="30886" y="80304"/>
                  </a:moveTo>
                  <a:lnTo>
                    <a:pt x="31225" y="80440"/>
                  </a:lnTo>
                  <a:lnTo>
                    <a:pt x="31565" y="80644"/>
                  </a:lnTo>
                  <a:lnTo>
                    <a:pt x="31904" y="80847"/>
                  </a:lnTo>
                  <a:lnTo>
                    <a:pt x="32108" y="81187"/>
                  </a:lnTo>
                  <a:lnTo>
                    <a:pt x="32312" y="81526"/>
                  </a:lnTo>
                  <a:lnTo>
                    <a:pt x="32447" y="81866"/>
                  </a:lnTo>
                  <a:lnTo>
                    <a:pt x="32447" y="82273"/>
                  </a:lnTo>
                  <a:lnTo>
                    <a:pt x="32447" y="82680"/>
                  </a:lnTo>
                  <a:lnTo>
                    <a:pt x="32312" y="83020"/>
                  </a:lnTo>
                  <a:lnTo>
                    <a:pt x="32108" y="83359"/>
                  </a:lnTo>
                  <a:lnTo>
                    <a:pt x="31904" y="83698"/>
                  </a:lnTo>
                  <a:lnTo>
                    <a:pt x="31565" y="83902"/>
                  </a:lnTo>
                  <a:lnTo>
                    <a:pt x="31225" y="84106"/>
                  </a:lnTo>
                  <a:lnTo>
                    <a:pt x="30886" y="84241"/>
                  </a:lnTo>
                  <a:lnTo>
                    <a:pt x="30479" y="84309"/>
                  </a:lnTo>
                  <a:lnTo>
                    <a:pt x="30071" y="84241"/>
                  </a:lnTo>
                  <a:lnTo>
                    <a:pt x="29732" y="84106"/>
                  </a:lnTo>
                  <a:lnTo>
                    <a:pt x="29393" y="83970"/>
                  </a:lnTo>
                  <a:lnTo>
                    <a:pt x="29053" y="83698"/>
                  </a:lnTo>
                  <a:lnTo>
                    <a:pt x="28850" y="83427"/>
                  </a:lnTo>
                  <a:lnTo>
                    <a:pt x="28646" y="83087"/>
                  </a:lnTo>
                  <a:lnTo>
                    <a:pt x="28510" y="82748"/>
                  </a:lnTo>
                  <a:lnTo>
                    <a:pt x="28442" y="82341"/>
                  </a:lnTo>
                  <a:lnTo>
                    <a:pt x="28442" y="82273"/>
                  </a:lnTo>
                  <a:lnTo>
                    <a:pt x="28510" y="81866"/>
                  </a:lnTo>
                  <a:lnTo>
                    <a:pt x="28646" y="81526"/>
                  </a:lnTo>
                  <a:lnTo>
                    <a:pt x="28782" y="81187"/>
                  </a:lnTo>
                  <a:lnTo>
                    <a:pt x="29053" y="80847"/>
                  </a:lnTo>
                  <a:lnTo>
                    <a:pt x="29325" y="80644"/>
                  </a:lnTo>
                  <a:lnTo>
                    <a:pt x="29664" y="80440"/>
                  </a:lnTo>
                  <a:lnTo>
                    <a:pt x="30071" y="80304"/>
                  </a:lnTo>
                  <a:close/>
                  <a:moveTo>
                    <a:pt x="3530" y="815"/>
                  </a:moveTo>
                  <a:lnTo>
                    <a:pt x="2987" y="883"/>
                  </a:lnTo>
                  <a:lnTo>
                    <a:pt x="2512" y="1019"/>
                  </a:lnTo>
                  <a:lnTo>
                    <a:pt x="2036" y="1290"/>
                  </a:lnTo>
                  <a:lnTo>
                    <a:pt x="1629" y="1630"/>
                  </a:lnTo>
                  <a:lnTo>
                    <a:pt x="1290" y="2037"/>
                  </a:lnTo>
                  <a:lnTo>
                    <a:pt x="1086" y="2512"/>
                  </a:lnTo>
                  <a:lnTo>
                    <a:pt x="950" y="2987"/>
                  </a:lnTo>
                  <a:lnTo>
                    <a:pt x="882" y="3530"/>
                  </a:lnTo>
                  <a:lnTo>
                    <a:pt x="882" y="82612"/>
                  </a:lnTo>
                  <a:lnTo>
                    <a:pt x="950" y="83155"/>
                  </a:lnTo>
                  <a:lnTo>
                    <a:pt x="1086" y="83698"/>
                  </a:lnTo>
                  <a:lnTo>
                    <a:pt x="1358" y="84174"/>
                  </a:lnTo>
                  <a:lnTo>
                    <a:pt x="1765" y="84581"/>
                  </a:lnTo>
                  <a:lnTo>
                    <a:pt x="2172" y="84852"/>
                  </a:lnTo>
                  <a:lnTo>
                    <a:pt x="2715" y="85124"/>
                  </a:lnTo>
                  <a:lnTo>
                    <a:pt x="3258" y="85260"/>
                  </a:lnTo>
                  <a:lnTo>
                    <a:pt x="3869" y="85328"/>
                  </a:lnTo>
                  <a:lnTo>
                    <a:pt x="57156" y="85328"/>
                  </a:lnTo>
                  <a:lnTo>
                    <a:pt x="57767" y="85260"/>
                  </a:lnTo>
                  <a:lnTo>
                    <a:pt x="58310" y="85124"/>
                  </a:lnTo>
                  <a:lnTo>
                    <a:pt x="58785" y="84852"/>
                  </a:lnTo>
                  <a:lnTo>
                    <a:pt x="59260" y="84513"/>
                  </a:lnTo>
                  <a:lnTo>
                    <a:pt x="59600" y="84106"/>
                  </a:lnTo>
                  <a:lnTo>
                    <a:pt x="59871" y="83631"/>
                  </a:lnTo>
                  <a:lnTo>
                    <a:pt x="60075" y="83087"/>
                  </a:lnTo>
                  <a:lnTo>
                    <a:pt x="60143" y="82477"/>
                  </a:lnTo>
                  <a:lnTo>
                    <a:pt x="60143" y="3530"/>
                  </a:lnTo>
                  <a:lnTo>
                    <a:pt x="60075" y="2987"/>
                  </a:lnTo>
                  <a:lnTo>
                    <a:pt x="59939" y="2512"/>
                  </a:lnTo>
                  <a:lnTo>
                    <a:pt x="59668" y="2037"/>
                  </a:lnTo>
                  <a:lnTo>
                    <a:pt x="59328" y="1630"/>
                  </a:lnTo>
                  <a:lnTo>
                    <a:pt x="58921" y="1290"/>
                  </a:lnTo>
                  <a:lnTo>
                    <a:pt x="58446" y="1019"/>
                  </a:lnTo>
                  <a:lnTo>
                    <a:pt x="57903" y="883"/>
                  </a:lnTo>
                  <a:lnTo>
                    <a:pt x="57360" y="815"/>
                  </a:lnTo>
                  <a:close/>
                  <a:moveTo>
                    <a:pt x="57971" y="679"/>
                  </a:moveTo>
                  <a:lnTo>
                    <a:pt x="58514" y="883"/>
                  </a:lnTo>
                  <a:lnTo>
                    <a:pt x="58989" y="1155"/>
                  </a:lnTo>
                  <a:lnTo>
                    <a:pt x="59464" y="1494"/>
                  </a:lnTo>
                  <a:lnTo>
                    <a:pt x="59804" y="1901"/>
                  </a:lnTo>
                  <a:lnTo>
                    <a:pt x="60075" y="2444"/>
                  </a:lnTo>
                  <a:lnTo>
                    <a:pt x="60211" y="2987"/>
                  </a:lnTo>
                  <a:lnTo>
                    <a:pt x="60279" y="3530"/>
                  </a:lnTo>
                  <a:lnTo>
                    <a:pt x="60279" y="82477"/>
                  </a:lnTo>
                  <a:lnTo>
                    <a:pt x="60211" y="83087"/>
                  </a:lnTo>
                  <a:lnTo>
                    <a:pt x="60075" y="83698"/>
                  </a:lnTo>
                  <a:lnTo>
                    <a:pt x="59736" y="84174"/>
                  </a:lnTo>
                  <a:lnTo>
                    <a:pt x="59396" y="84649"/>
                  </a:lnTo>
                  <a:lnTo>
                    <a:pt x="58921" y="84988"/>
                  </a:lnTo>
                  <a:lnTo>
                    <a:pt x="58378" y="85260"/>
                  </a:lnTo>
                  <a:lnTo>
                    <a:pt x="57767" y="85463"/>
                  </a:lnTo>
                  <a:lnTo>
                    <a:pt x="57156" y="85531"/>
                  </a:lnTo>
                  <a:lnTo>
                    <a:pt x="3869" y="85531"/>
                  </a:lnTo>
                  <a:lnTo>
                    <a:pt x="3190" y="85463"/>
                  </a:lnTo>
                  <a:lnTo>
                    <a:pt x="2647" y="85260"/>
                  </a:lnTo>
                  <a:lnTo>
                    <a:pt x="2104" y="84988"/>
                  </a:lnTo>
                  <a:lnTo>
                    <a:pt x="1629" y="84649"/>
                  </a:lnTo>
                  <a:lnTo>
                    <a:pt x="1222" y="84241"/>
                  </a:lnTo>
                  <a:lnTo>
                    <a:pt x="950" y="83766"/>
                  </a:lnTo>
                  <a:lnTo>
                    <a:pt x="747" y="83223"/>
                  </a:lnTo>
                  <a:lnTo>
                    <a:pt x="679" y="82612"/>
                  </a:lnTo>
                  <a:lnTo>
                    <a:pt x="679" y="3530"/>
                  </a:lnTo>
                  <a:lnTo>
                    <a:pt x="747" y="2987"/>
                  </a:lnTo>
                  <a:lnTo>
                    <a:pt x="950" y="2444"/>
                  </a:lnTo>
                  <a:lnTo>
                    <a:pt x="1154" y="1901"/>
                  </a:lnTo>
                  <a:lnTo>
                    <a:pt x="1561" y="1494"/>
                  </a:lnTo>
                  <a:lnTo>
                    <a:pt x="1969" y="1155"/>
                  </a:lnTo>
                  <a:lnTo>
                    <a:pt x="2444" y="883"/>
                  </a:lnTo>
                  <a:lnTo>
                    <a:pt x="2987" y="679"/>
                  </a:lnTo>
                  <a:close/>
                  <a:moveTo>
                    <a:pt x="3530" y="1"/>
                  </a:moveTo>
                  <a:lnTo>
                    <a:pt x="2851" y="68"/>
                  </a:lnTo>
                  <a:lnTo>
                    <a:pt x="2172" y="204"/>
                  </a:lnTo>
                  <a:lnTo>
                    <a:pt x="1561" y="544"/>
                  </a:lnTo>
                  <a:lnTo>
                    <a:pt x="1018" y="1019"/>
                  </a:lnTo>
                  <a:lnTo>
                    <a:pt x="611" y="1562"/>
                  </a:lnTo>
                  <a:lnTo>
                    <a:pt x="272" y="2173"/>
                  </a:lnTo>
                  <a:lnTo>
                    <a:pt x="68" y="2852"/>
                  </a:lnTo>
                  <a:lnTo>
                    <a:pt x="0" y="3530"/>
                  </a:lnTo>
                  <a:lnTo>
                    <a:pt x="0" y="82612"/>
                  </a:lnTo>
                  <a:lnTo>
                    <a:pt x="68" y="83359"/>
                  </a:lnTo>
                  <a:lnTo>
                    <a:pt x="339" y="84038"/>
                  </a:lnTo>
                  <a:lnTo>
                    <a:pt x="679" y="84649"/>
                  </a:lnTo>
                  <a:lnTo>
                    <a:pt x="1154" y="85124"/>
                  </a:lnTo>
                  <a:lnTo>
                    <a:pt x="1697" y="85599"/>
                  </a:lnTo>
                  <a:lnTo>
                    <a:pt x="2376" y="85938"/>
                  </a:lnTo>
                  <a:lnTo>
                    <a:pt x="3055" y="86142"/>
                  </a:lnTo>
                  <a:lnTo>
                    <a:pt x="3869" y="86210"/>
                  </a:lnTo>
                  <a:lnTo>
                    <a:pt x="57156" y="86210"/>
                  </a:lnTo>
                  <a:lnTo>
                    <a:pt x="57903" y="86142"/>
                  </a:lnTo>
                  <a:lnTo>
                    <a:pt x="58582" y="85938"/>
                  </a:lnTo>
                  <a:lnTo>
                    <a:pt x="59260" y="85599"/>
                  </a:lnTo>
                  <a:lnTo>
                    <a:pt x="59804" y="85124"/>
                  </a:lnTo>
                  <a:lnTo>
                    <a:pt x="60347" y="84581"/>
                  </a:lnTo>
                  <a:lnTo>
                    <a:pt x="60686" y="83970"/>
                  </a:lnTo>
                  <a:lnTo>
                    <a:pt x="60890" y="83223"/>
                  </a:lnTo>
                  <a:lnTo>
                    <a:pt x="60957" y="82477"/>
                  </a:lnTo>
                  <a:lnTo>
                    <a:pt x="60957" y="3530"/>
                  </a:lnTo>
                  <a:lnTo>
                    <a:pt x="60890" y="2852"/>
                  </a:lnTo>
                  <a:lnTo>
                    <a:pt x="60686" y="2173"/>
                  </a:lnTo>
                  <a:lnTo>
                    <a:pt x="60347" y="1562"/>
                  </a:lnTo>
                  <a:lnTo>
                    <a:pt x="59939" y="1019"/>
                  </a:lnTo>
                  <a:lnTo>
                    <a:pt x="59396" y="544"/>
                  </a:lnTo>
                  <a:lnTo>
                    <a:pt x="58785" y="204"/>
                  </a:lnTo>
                  <a:lnTo>
                    <a:pt x="58106" y="68"/>
                  </a:lnTo>
                  <a:lnTo>
                    <a:pt x="57360" y="1"/>
                  </a:lnTo>
                  <a:close/>
                </a:path>
              </a:pathLst>
            </a:custGeom>
            <a:solidFill>
              <a:srgbClr val="A6BCC9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78;p36"/>
            <p:cNvSpPr/>
            <p:nvPr/>
          </p:nvSpPr>
          <p:spPr>
            <a:xfrm>
              <a:off x="3286116" y="1214428"/>
              <a:ext cx="2803411" cy="31956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hangingPunct="1">
                <a:lnSpc>
                  <a:spcPct val="90000"/>
                </a:lnSpc>
                <a:buClr>
                  <a:srgbClr val="FFFF66"/>
                </a:buClr>
                <a:buFontTx/>
                <a:buNone/>
                <a:defRPr/>
              </a:pPr>
              <a:r>
                <a:rPr lang="uk-UA" sz="1000" dirty="0" smtClean="0">
                  <a:solidFill>
                    <a:srgbClr val="A6BCC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Slab Regular"/>
                  <a:ea typeface="Roboto Slab Regular"/>
                  <a:cs typeface="Roboto Slab Regular"/>
                  <a:sym typeface="Roboto Slab Regular"/>
                </a:rPr>
                <a:t> </a:t>
              </a:r>
              <a:r>
                <a:rPr lang="en-US" altLang="ru-RU" sz="1600" u="sng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www.vintest.org.ua</a:t>
              </a:r>
              <a:r>
                <a:rPr lang="uk-UA" altLang="ru-RU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 </a:t>
              </a:r>
              <a:r>
                <a:rPr lang="en-US" altLang="ru-RU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anose="02050604050505020204" pitchFamily="18" charset="0"/>
                </a:rPr>
                <a:t>–</a:t>
              </a:r>
              <a:r>
                <a:rPr lang="uk-UA" altLang="ru-RU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anose="02050604050505020204" pitchFamily="18" charset="0"/>
                </a:rPr>
                <a:t> сайт Вінницького регіонального центру оцінювання якості освіти</a:t>
              </a:r>
            </a:p>
            <a:p>
              <a:pPr eaLnBrk="1" hangingPunct="1">
                <a:lnSpc>
                  <a:spcPct val="90000"/>
                </a:lnSpc>
                <a:buClr>
                  <a:srgbClr val="FFFF66"/>
                </a:buClr>
                <a:buFontTx/>
                <a:buNone/>
                <a:defRPr/>
              </a:pPr>
              <a:r>
                <a:rPr lang="uk-UA" altLang="ru-RU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anose="02050604050505020204" pitchFamily="18" charset="0"/>
                </a:rPr>
                <a:t>(ВРЦОЯО)</a:t>
              </a:r>
            </a:p>
            <a:p>
              <a:pPr eaLnBrk="1" hangingPunct="1">
                <a:lnSpc>
                  <a:spcPct val="90000"/>
                </a:lnSpc>
                <a:buClr>
                  <a:srgbClr val="FFFF66"/>
                </a:buClr>
                <a:buFontTx/>
                <a:buNone/>
                <a:defRPr/>
              </a:pPr>
              <a:endParaRPr lang="uk-UA" alt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endParaRPr>
            </a:p>
            <a:p>
              <a:pPr>
                <a:lnSpc>
                  <a:spcPct val="90000"/>
                </a:lnSpc>
                <a:buClr>
                  <a:srgbClr val="FFFF66"/>
                </a:buClr>
                <a:defRPr/>
              </a:pPr>
              <a:r>
                <a:rPr lang="en-US" sz="1600" u="sng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vintest@vn.testportal.gov.ua</a:t>
              </a:r>
              <a:r>
                <a:rPr lang="uk-UA" sz="1600" u="sng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ru-RU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anose="02050604050505020204" pitchFamily="18" charset="0"/>
                </a:rPr>
                <a:t>–</a:t>
              </a:r>
              <a:r>
                <a:rPr lang="uk-UA" altLang="ru-RU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anose="02050604050505020204" pitchFamily="18" charset="0"/>
                </a:rPr>
                <a:t> електронна пошта Вінницького регіонального центру оцінювання</a:t>
              </a:r>
            </a:p>
            <a:p>
              <a:pPr eaLnBrk="1" hangingPunct="1">
                <a:lnSpc>
                  <a:spcPct val="90000"/>
                </a:lnSpc>
                <a:buClr>
                  <a:srgbClr val="FFFF66"/>
                </a:buClr>
                <a:buFontTx/>
                <a:buNone/>
                <a:defRPr/>
              </a:pPr>
              <a:r>
                <a:rPr lang="uk-UA" altLang="ru-RU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anose="02050604050505020204" pitchFamily="18" charset="0"/>
                </a:rPr>
                <a:t>якості освіти</a:t>
              </a:r>
            </a:p>
            <a:p>
              <a:pPr eaLnBrk="1" hangingPunct="1">
                <a:lnSpc>
                  <a:spcPct val="90000"/>
                </a:lnSpc>
                <a:buClr>
                  <a:srgbClr val="FFFF66"/>
                </a:buClr>
                <a:buFontTx/>
                <a:buNone/>
                <a:defRPr/>
              </a:pPr>
              <a:endParaRPr lang="uk-UA" alt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endParaRPr>
            </a:p>
            <a:p>
              <a:pPr eaLnBrk="1" hangingPunct="1">
                <a:lnSpc>
                  <a:spcPct val="90000"/>
                </a:lnSpc>
                <a:buClr>
                  <a:srgbClr val="FFFF66"/>
                </a:buClr>
                <a:buFontTx/>
                <a:buNone/>
                <a:defRPr/>
              </a:pPr>
              <a:r>
                <a:rPr lang="uk-UA" altLang="ru-RU" sz="16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anose="02050604050505020204" pitchFamily="18" charset="0"/>
                </a:rPr>
                <a:t>Телефон – </a:t>
              </a:r>
              <a:r>
                <a:rPr lang="uk-UA" altLang="ru-RU" sz="1600" dirty="0" smtClean="0">
                  <a:solidFill>
                    <a:srgbClr val="283CD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anose="02050604050505020204" pitchFamily="18" charset="0"/>
                </a:rPr>
                <a:t>(0432) 65-65-35</a:t>
              </a:r>
              <a:endParaRPr lang="uk-UA" sz="1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  <a:ea typeface="Roboto Slab Regular"/>
                <a:cs typeface="Roboto Slab Regular"/>
                <a:sym typeface="Roboto Slab Regular"/>
              </a:endParaRPr>
            </a:p>
            <a:p>
              <a:pPr eaLnBrk="1" hangingPunct="1">
                <a:lnSpc>
                  <a:spcPct val="90000"/>
                </a:lnSpc>
                <a:buClr>
                  <a:srgbClr val="FFFF66"/>
                </a:buClr>
                <a:buFontTx/>
                <a:buNone/>
                <a:defRPr/>
              </a:pPr>
              <a:endParaRPr sz="1000">
                <a:solidFill>
                  <a:srgbClr val="A6BCC9"/>
                </a:solidFill>
                <a:latin typeface="Roboto Slab Regular"/>
                <a:ea typeface="Roboto Slab Regular"/>
                <a:cs typeface="Roboto Slab Regular"/>
                <a:sym typeface="Roboto Slab Regular"/>
              </a:endParaRPr>
            </a:p>
          </p:txBody>
        </p:sp>
      </p:grpSp>
      <p:pic>
        <p:nvPicPr>
          <p:cNvPr id="11" name="Picture 5" descr="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1571618"/>
            <a:ext cx="1635956" cy="299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езультат пошуку зображень за запитом keep calm and pass the exam"/>
          <p:cNvPicPr>
            <a:picLocks noChangeAspect="1" noChangeArrowheads="1"/>
          </p:cNvPicPr>
          <p:nvPr/>
        </p:nvPicPr>
        <p:blipFill>
          <a:blip r:embed="rId2"/>
          <a:srcRect t="22000" b="17999"/>
          <a:stretch>
            <a:fillRect/>
          </a:stretch>
        </p:blipFill>
        <p:spPr bwMode="auto">
          <a:xfrm>
            <a:off x="2428860" y="500047"/>
            <a:ext cx="4286280" cy="4148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ctrTitle" idx="4294967295"/>
          </p:nvPr>
        </p:nvSpPr>
        <p:spPr>
          <a:xfrm>
            <a:off x="1285852" y="357172"/>
            <a:ext cx="6593700" cy="857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Календар проведення ЄВІ у 2020 році </a:t>
            </a:r>
            <a:endParaRPr lang="uk-UA" sz="23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5" name="Google Shape;405;p17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388" y="2071684"/>
            <a:ext cx="1928624" cy="2000264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6" name="Google Shape;406;p1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4"/>
          <a:srcRect l="24158" t="23374" r="22584" b="1422"/>
          <a:stretch>
            <a:fillRect/>
          </a:stretch>
        </p:blipFill>
        <p:spPr bwMode="auto">
          <a:xfrm>
            <a:off x="6791775" y="844164"/>
            <a:ext cx="1857388" cy="1416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00034" y="1285867"/>
          <a:ext cx="5715040" cy="94488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10981"/>
                <a:gridCol w="1392125"/>
                <a:gridCol w="1611934"/>
              </a:tblGrid>
              <a:tr h="928694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Реєстрація вступників для складання ЄВІ,</a:t>
                      </a:r>
                      <a:r>
                        <a:rPr lang="uk-UA" sz="1200" baseline="0" dirty="0" smtClean="0"/>
                        <a:t> унесення змін до реєстраційних даних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ln w="11430"/>
                          <a:effectLst/>
                        </a:rPr>
                        <a:t>06.05.2020р. (з 9:00) –</a:t>
                      </a:r>
                    </a:p>
                    <a:p>
                      <a:pPr algn="ctr"/>
                      <a:r>
                        <a:rPr lang="uk-UA" sz="1400" dirty="0" smtClean="0">
                          <a:ln w="11430"/>
                          <a:effectLst/>
                        </a:rPr>
                        <a:t>03.06.2020р. (до 18:00)</a:t>
                      </a:r>
                      <a:endParaRPr lang="uk-UA" sz="1400" b="1" dirty="0" smtClean="0">
                        <a:ln w="11430"/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/>
                        </a:rPr>
                        <a:t>Приймальні комісії </a:t>
                      </a:r>
                    </a:p>
                    <a:p>
                      <a:pPr algn="ctr"/>
                      <a:r>
                        <a:rPr lang="uk-UA" dirty="0" smtClean="0">
                          <a:effectLst/>
                        </a:rPr>
                        <a:t>закладів вищої освіти</a:t>
                      </a:r>
                      <a:endParaRPr lang="ru-RU" b="1" dirty="0"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4" name="Группа 13"/>
          <p:cNvGrpSpPr/>
          <p:nvPr/>
        </p:nvGrpSpPr>
        <p:grpSpPr>
          <a:xfrm>
            <a:off x="500034" y="2285998"/>
            <a:ext cx="2857520" cy="1785950"/>
            <a:chOff x="571472" y="2285998"/>
            <a:chExt cx="3429024" cy="208894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/>
            <a:srcRect l="14275" t="27439" r="37957" b="18699"/>
            <a:stretch>
              <a:fillRect/>
            </a:stretch>
          </p:blipFill>
          <p:spPr bwMode="auto">
            <a:xfrm>
              <a:off x="571472" y="2285998"/>
              <a:ext cx="3429024" cy="20889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8" name="Picture 4" descr="Результат пошуку зображень за запитом фото на документ  клипарт"/>
            <p:cNvPicPr>
              <a:picLocks noChangeAspect="1" noChangeArrowheads="1"/>
            </p:cNvPicPr>
            <p:nvPr/>
          </p:nvPicPr>
          <p:blipFill>
            <a:blip r:embed="rId6"/>
            <a:srcRect l="34616" t="21429" r="33653" b="46428"/>
            <a:stretch>
              <a:fillRect/>
            </a:stretch>
          </p:blipFill>
          <p:spPr bwMode="auto">
            <a:xfrm>
              <a:off x="642909" y="2357436"/>
              <a:ext cx="833443" cy="10001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32" name="Picture 8" descr="Результат пошуку зображень за запитом печатка зво"/>
            <p:cNvPicPr>
              <a:picLocks noChangeAspect="1" noChangeArrowheads="1"/>
            </p:cNvPicPr>
            <p:nvPr/>
          </p:nvPicPr>
          <p:blipFill>
            <a:blip r:embed="rId7"/>
            <a:srcRect l="50492" t="4000" r="21107" b="55500"/>
            <a:stretch>
              <a:fillRect/>
            </a:stretch>
          </p:blipFill>
          <p:spPr bwMode="auto">
            <a:xfrm>
              <a:off x="1085826" y="2870902"/>
              <a:ext cx="685805" cy="68580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 l="14275" t="23374" r="16544" b="1422"/>
          <a:stretch>
            <a:fillRect/>
          </a:stretch>
        </p:blipFill>
        <p:spPr bwMode="auto">
          <a:xfrm>
            <a:off x="3428992" y="2285998"/>
            <a:ext cx="2797666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501306" y="4099389"/>
            <a:ext cx="6643734" cy="6001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100" dirty="0" smtClean="0"/>
              <a:t>Для кожного вступника, який отримав екзаменаційний листок, на веб-сайті Українського центру створюється інформаційна сторінка «</a:t>
            </a:r>
            <a:r>
              <a:rPr lang="uk-UA" sz="1100" dirty="0" smtClean="0">
                <a:hlinkClick r:id="rId9"/>
              </a:rPr>
              <a:t>Кабінет вступника</a:t>
            </a:r>
            <a:r>
              <a:rPr lang="uk-UA" sz="1100" dirty="0" smtClean="0"/>
              <a:t>», доступ до якої здійснюється за номером екзаменаційного листка та РIN-кодом, зазначеним у ньому</a:t>
            </a:r>
            <a:r>
              <a:rPr lang="ru-RU" sz="1100" dirty="0" smtClean="0"/>
              <a:t>.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42910" y="1285866"/>
          <a:ext cx="5715039" cy="85725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714776"/>
                <a:gridCol w="1164942"/>
                <a:gridCol w="835321"/>
              </a:tblGrid>
              <a:tr h="857256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Розміщення на інформаційних сторінках “ Кабінет учасника ЄВІ” (на офіційному</a:t>
                      </a:r>
                      <a:r>
                        <a:rPr lang="uk-UA" sz="1200" baseline="0" dirty="0" smtClean="0"/>
                        <a:t> веб-сайті УЦОЯО</a:t>
                      </a:r>
                      <a:r>
                        <a:rPr lang="uk-UA" sz="1200" dirty="0" smtClean="0"/>
                        <a:t>) </a:t>
                      </a:r>
                      <a:r>
                        <a:rPr lang="uk-UA" sz="1200" u="sng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запрошень-перепусток</a:t>
                      </a:r>
                      <a:r>
                        <a:rPr lang="uk-UA" sz="1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uk-UA" sz="1200" baseline="0" dirty="0" smtClean="0"/>
                        <a:t>для участі у вступних випробуваннях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400" dirty="0" smtClean="0">
                          <a:ln w="11430"/>
                          <a:effectLst/>
                        </a:rPr>
                        <a:t>до 18.06.2020</a:t>
                      </a:r>
                    </a:p>
                    <a:p>
                      <a:pPr algn="ctr"/>
                      <a:endParaRPr lang="ru-RU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/>
                        </a:rPr>
                        <a:t>УЦОЯО</a:t>
                      </a:r>
                      <a:endParaRPr lang="ru-RU" b="1" dirty="0"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Google Shape;403;p17"/>
          <p:cNvSpPr txBox="1">
            <a:spLocks/>
          </p:cNvSpPr>
          <p:nvPr/>
        </p:nvSpPr>
        <p:spPr>
          <a:xfrm>
            <a:off x="1285852" y="357172"/>
            <a:ext cx="6593700" cy="85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tabLst/>
              <a:defRPr/>
            </a:pPr>
            <a:r>
              <a:rPr kumimoji="0" lang="uk-UA" sz="23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Roboto Slab Regular"/>
                <a:ea typeface="Roboto Slab Regular"/>
                <a:cs typeface="Roboto Slab Regular"/>
                <a:sym typeface="Roboto Slab Regular"/>
              </a:rPr>
              <a:t>Календар проведення ЄВІ у 2020 році </a:t>
            </a:r>
            <a:endParaRPr kumimoji="0" lang="uk-UA" sz="2300" b="1" i="0" u="sng" strike="noStrike" kern="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24158" t="23374" r="22584" b="1422"/>
          <a:stretch>
            <a:fillRect/>
          </a:stretch>
        </p:blipFill>
        <p:spPr bwMode="auto">
          <a:xfrm>
            <a:off x="6792646" y="542973"/>
            <a:ext cx="1857388" cy="1416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8085" t="4133" r="15848" b="6135"/>
          <a:stretch>
            <a:fillRect/>
          </a:stretch>
        </p:blipFill>
        <p:spPr bwMode="auto">
          <a:xfrm>
            <a:off x="642910" y="2428874"/>
            <a:ext cx="2914417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072198" y="2000246"/>
            <a:ext cx="2643206" cy="33855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testportal.gov.ua</a:t>
            </a: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2" name="Picture 4" descr="Результат пошуку зображень за запитом екзаменаційний листок єфвв/єві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910" y="2177950"/>
            <a:ext cx="2344722" cy="2498934"/>
          </a:xfrm>
          <a:prstGeom prst="rect">
            <a:avLst/>
          </a:prstGeom>
          <a:noFill/>
        </p:spPr>
      </p:pic>
      <p:pic>
        <p:nvPicPr>
          <p:cNvPr id="2058" name="Picture 10" descr="Результат пошуку зображень за запитом белые человечки для презентаци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79995">
            <a:off x="6286512" y="2428873"/>
            <a:ext cx="1857388" cy="1857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1214428"/>
          <a:ext cx="5715040" cy="6553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3071834"/>
                <a:gridCol w="1285884"/>
                <a:gridCol w="1357322"/>
              </a:tblGrid>
              <a:tr h="124602">
                <a:tc>
                  <a:txBody>
                    <a:bodyPr/>
                    <a:lstStyle/>
                    <a:p>
                      <a:endParaRPr lang="ru-RU" sz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00" dirty="0"/>
                    </a:p>
                  </a:txBody>
                  <a:tcPr/>
                </a:tc>
              </a:tr>
              <a:tr h="451887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Проведення основної сесії ЄВІ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ln w="11430"/>
                          <a:effectLst/>
                        </a:rPr>
                        <a:t>01.07.2020</a:t>
                      </a:r>
                      <a:endParaRPr lang="uk-UA" sz="1600" b="1" dirty="0" smtClean="0">
                        <a:ln w="11430"/>
                        <a:gradFill>
                          <a:gsLst>
                            <a:gs pos="0">
                              <a:schemeClr val="accent2">
                                <a:tint val="70000"/>
                                <a:satMod val="245000"/>
                              </a:schemeClr>
                            </a:gs>
                            <a:gs pos="75000">
                              <a:schemeClr val="accent2">
                                <a:tint val="90000"/>
                                <a:shade val="60000"/>
                                <a:satMod val="240000"/>
                              </a:schemeClr>
                            </a:gs>
                            <a:gs pos="100000">
                              <a:schemeClr val="accent2">
                                <a:tint val="100000"/>
                                <a:shade val="50000"/>
                                <a:satMod val="24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/>
                        </a:rPr>
                        <a:t>УЦОЯО,</a:t>
                      </a:r>
                      <a:r>
                        <a:rPr lang="uk-UA" baseline="0" dirty="0" smtClean="0">
                          <a:effectLst/>
                        </a:rPr>
                        <a:t> РЦОЯО</a:t>
                      </a:r>
                      <a:endParaRPr lang="ru-RU" b="1" dirty="0"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Google Shape;403;p17"/>
          <p:cNvSpPr txBox="1">
            <a:spLocks/>
          </p:cNvSpPr>
          <p:nvPr/>
        </p:nvSpPr>
        <p:spPr>
          <a:xfrm>
            <a:off x="1285852" y="357172"/>
            <a:ext cx="6593700" cy="85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tabLst/>
              <a:defRPr/>
            </a:pPr>
            <a:r>
              <a:rPr kumimoji="0" lang="uk-UA" sz="23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Roboto Slab Regular"/>
                <a:ea typeface="Roboto Slab Regular"/>
                <a:cs typeface="Roboto Slab Regular"/>
                <a:sym typeface="Roboto Slab Regular"/>
              </a:rPr>
              <a:t>Календар проведення ЄВІ у 2020 році </a:t>
            </a:r>
            <a:endParaRPr kumimoji="0" lang="uk-UA" sz="2300" b="1" i="0" u="sng" strike="noStrike" kern="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24158" t="23374" r="22584" b="1422"/>
          <a:stretch>
            <a:fillRect/>
          </a:stretch>
        </p:blipFill>
        <p:spPr bwMode="auto">
          <a:xfrm>
            <a:off x="6784581" y="644940"/>
            <a:ext cx="1857388" cy="1416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21245" y="1869434"/>
            <a:ext cx="5143536" cy="38209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u="sng" dirty="0" smtClean="0">
                <a:solidFill>
                  <a:schemeClr val="tx2">
                    <a:lumMod val="25000"/>
                  </a:schemeClr>
                </a:solidFill>
                <a:latin typeface="Constantia" pitchFamily="18" charset="0"/>
              </a:rPr>
              <a:t>Вступник</a:t>
            </a:r>
            <a:r>
              <a:rPr lang="ru-RU" u="sng" dirty="0" smtClean="0">
                <a:solidFill>
                  <a:schemeClr val="tx2">
                    <a:lumMod val="25000"/>
                  </a:schemeClr>
                </a:solidFill>
                <a:latin typeface="Constantia" pitchFamily="18" charset="0"/>
              </a:rPr>
              <a:t> для допуску до пункту </a:t>
            </a:r>
            <a:r>
              <a:rPr lang="uk-UA" u="sng" dirty="0" smtClean="0">
                <a:solidFill>
                  <a:schemeClr val="tx2">
                    <a:lumMod val="25000"/>
                  </a:schemeClr>
                </a:solidFill>
                <a:latin typeface="Constantia" pitchFamily="18" charset="0"/>
              </a:rPr>
              <a:t>тестування</a:t>
            </a:r>
            <a:r>
              <a:rPr lang="ru-RU" u="sng" dirty="0" smtClean="0">
                <a:solidFill>
                  <a:schemeClr val="tx2">
                    <a:lumMod val="25000"/>
                  </a:schemeClr>
                </a:solidFill>
                <a:latin typeface="Constantia" pitchFamily="18" charset="0"/>
              </a:rPr>
              <a:t> має </a:t>
            </a:r>
            <a:r>
              <a:rPr lang="ru-RU" u="sng" dirty="0" err="1" smtClean="0">
                <a:solidFill>
                  <a:schemeClr val="tx2">
                    <a:lumMod val="25000"/>
                  </a:schemeClr>
                </a:solidFill>
                <a:latin typeface="Constantia" pitchFamily="18" charset="0"/>
              </a:rPr>
              <a:t>пред’явити</a:t>
            </a:r>
            <a:r>
              <a:rPr lang="ru-RU" u="sng" dirty="0" smtClean="0">
                <a:solidFill>
                  <a:schemeClr val="tx2">
                    <a:lumMod val="25000"/>
                  </a:schemeClr>
                </a:solidFill>
                <a:latin typeface="Constantia" pitchFamily="18" charset="0"/>
              </a:rPr>
              <a:t>:</a:t>
            </a:r>
            <a:endParaRPr lang="en-US" u="sng" dirty="0" smtClean="0">
              <a:solidFill>
                <a:schemeClr val="tx2">
                  <a:lumMod val="25000"/>
                </a:schemeClr>
              </a:solidFill>
              <a:latin typeface="Constantia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88447" y="2873821"/>
            <a:ext cx="2220721" cy="1426121"/>
            <a:chOff x="571472" y="2285998"/>
            <a:chExt cx="3429024" cy="20889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/>
            <a:srcRect l="14275" t="27439" r="37957" b="18699"/>
            <a:stretch>
              <a:fillRect/>
            </a:stretch>
          </p:blipFill>
          <p:spPr bwMode="auto">
            <a:xfrm>
              <a:off x="571472" y="2285998"/>
              <a:ext cx="3429024" cy="2088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4" descr="Результат пошуку зображень за запитом фото на документ  клипарт"/>
            <p:cNvPicPr>
              <a:picLocks noChangeAspect="1" noChangeArrowheads="1"/>
            </p:cNvPicPr>
            <p:nvPr/>
          </p:nvPicPr>
          <p:blipFill>
            <a:blip r:embed="rId4"/>
            <a:srcRect l="34616" t="21429" r="33653" b="46428"/>
            <a:stretch>
              <a:fillRect/>
            </a:stretch>
          </p:blipFill>
          <p:spPr bwMode="auto">
            <a:xfrm>
              <a:off x="642909" y="2357436"/>
              <a:ext cx="833443" cy="10001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8" descr="Результат пошуку зображень за запитом печатка зво"/>
            <p:cNvPicPr>
              <a:picLocks noChangeAspect="1" noChangeArrowheads="1"/>
            </p:cNvPicPr>
            <p:nvPr/>
          </p:nvPicPr>
          <p:blipFill>
            <a:blip r:embed="rId5"/>
            <a:srcRect l="50492" t="4000" r="21107" b="55500"/>
            <a:stretch>
              <a:fillRect/>
            </a:stretch>
          </p:blipFill>
          <p:spPr bwMode="auto">
            <a:xfrm>
              <a:off x="1085826" y="2870902"/>
              <a:ext cx="685805" cy="685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75778" name="Picture 2" descr="Результат пошуку зображень за запитом паспорт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2276" y="2890116"/>
            <a:ext cx="2617277" cy="147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Результат пошуку зображень за запитом екзаменаційний листок єфвв/єві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3697" y="2798888"/>
            <a:ext cx="1524615" cy="1624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20799" y="2343274"/>
            <a:ext cx="2127750" cy="41549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4">
              <a:lnSpc>
                <a:spcPct val="150000"/>
              </a:lnSpc>
            </a:pPr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Constantia" pitchFamily="18" charset="0"/>
              </a:rPr>
              <a:t>екзаменаційний листок</a:t>
            </a:r>
            <a:endParaRPr lang="en-US" dirty="0" smtClean="0">
              <a:solidFill>
                <a:schemeClr val="tx2">
                  <a:lumMod val="25000"/>
                </a:schemeClr>
              </a:solidFill>
              <a:latin typeface="Constant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56729" y="2229004"/>
            <a:ext cx="2839407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25000"/>
                  </a:schemeClr>
                </a:solidFill>
                <a:latin typeface="Constantia" pitchFamily="18" charset="0"/>
              </a:rPr>
              <a:t>документ, що посвідчує особу (серія (за наявності) та номер якого вказані в екзаменаційному листку)</a:t>
            </a:r>
            <a:endParaRPr lang="en-US" sz="1200" dirty="0" smtClean="0">
              <a:solidFill>
                <a:schemeClr val="tx2">
                  <a:lumMod val="25000"/>
                </a:schemeClr>
              </a:solidFill>
              <a:latin typeface="Constant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84523" y="2382888"/>
            <a:ext cx="1944105" cy="27699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25000"/>
                  </a:schemeClr>
                </a:solidFill>
                <a:latin typeface="Constantia" pitchFamily="18" charset="0"/>
              </a:rPr>
              <a:t>запрошення-перепустку </a:t>
            </a:r>
            <a:endParaRPr lang="ru-RU" sz="1200" dirty="0">
              <a:solidFill>
                <a:schemeClr val="tx2">
                  <a:lumMod val="25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643174" y="2143122"/>
          <a:ext cx="5643602" cy="24786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5643602"/>
              </a:tblGrid>
              <a:tr h="4074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ПРОВЕДЕННЯ ВСТУПНИХ ВИПРОБУВАНЬ (Д</a:t>
                      </a:r>
                      <a:r>
                        <a:rPr lang="uk-UA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ОДАТКОВА</a:t>
                      </a:r>
                      <a:r>
                        <a:rPr lang="ru-RU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СЕСІЯ) </a:t>
                      </a:r>
                    </a:p>
                    <a:p>
                      <a:pPr algn="ctr"/>
                      <a:r>
                        <a:rPr lang="uk-UA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(16-20.07.2020,</a:t>
                      </a:r>
                      <a:r>
                        <a:rPr lang="uk-UA" sz="1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за окремим графіком</a:t>
                      </a:r>
                      <a:r>
                        <a:rPr lang="uk-UA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03744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uk-UA" sz="1200" noProof="0" dirty="0" smtClean="0"/>
                        <a:t> для певних категорій вступників організовується додаткова сесія вступних   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uk-UA" sz="1200" noProof="0" dirty="0" smtClean="0"/>
                        <a:t>    випробувань (визначені Порядком організації та проведення вступних </a:t>
                      </a:r>
                      <a:r>
                        <a:rPr lang="uk-UA" sz="1200" baseline="0" noProof="0" dirty="0" smtClean="0"/>
                        <a:t> 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uk-UA" sz="1200" baseline="0" noProof="0" dirty="0" smtClean="0"/>
                        <a:t>    </a:t>
                      </a:r>
                      <a:r>
                        <a:rPr lang="uk-UA" sz="1200" noProof="0" dirty="0" smtClean="0"/>
                        <a:t>випробувань) </a:t>
                      </a:r>
                      <a:endParaRPr lang="uk-UA" sz="1200" noProof="0" dirty="0"/>
                    </a:p>
                  </a:txBody>
                  <a:tcPr/>
                </a:tc>
              </a:tr>
              <a:tr h="611207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uk-UA" sz="1200" noProof="0" dirty="0" smtClean="0"/>
                        <a:t> рішення про допуск вступника для участі в другій сесії приймається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uk-UA" sz="1200" noProof="0" dirty="0" smtClean="0"/>
                        <a:t>    регламентною комісією регіонального центру</a:t>
                      </a:r>
                      <a:endParaRPr lang="uk-UA" sz="1200" noProof="0" dirty="0"/>
                    </a:p>
                  </a:txBody>
                  <a:tcPr/>
                </a:tc>
              </a:tr>
              <a:tr h="606469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uk-UA" sz="1200" noProof="0" dirty="0" smtClean="0"/>
                        <a:t> пункти тестування для проведення другої сесії вступних випробувань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uk-UA" sz="1200" baseline="0" noProof="0" dirty="0" smtClean="0"/>
                        <a:t>   </a:t>
                      </a:r>
                      <a:r>
                        <a:rPr lang="uk-UA" sz="1200" noProof="0" dirty="0" smtClean="0"/>
                        <a:t>створюються в місті Києві</a:t>
                      </a:r>
                      <a:endParaRPr lang="uk-UA" sz="12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1214428"/>
          <a:ext cx="5715040" cy="775117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3071834"/>
                <a:gridCol w="1285884"/>
                <a:gridCol w="1357322"/>
              </a:tblGrid>
              <a:tr h="124602">
                <a:tc>
                  <a:txBody>
                    <a:bodyPr/>
                    <a:lstStyle/>
                    <a:p>
                      <a:endParaRPr lang="ru-RU" sz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00" dirty="0"/>
                    </a:p>
                  </a:txBody>
                  <a:tcPr/>
                </a:tc>
              </a:tr>
              <a:tr h="637957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Розміщення на інформаційних сторінках “ Кабінет учасника ЄВІ” результатів</a:t>
                      </a:r>
                      <a:r>
                        <a:rPr lang="uk-UA" sz="1200" baseline="0" dirty="0" smtClean="0"/>
                        <a:t> ЄВІ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400" dirty="0" smtClean="0">
                          <a:ln w="11430"/>
                          <a:effectLst/>
                        </a:rPr>
                        <a:t>до 15.07.2020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dirty="0" smtClean="0">
                          <a:effectLst/>
                        </a:rPr>
                        <a:t>УЦОЯО</a:t>
                      </a:r>
                      <a:endParaRPr lang="ru-RU" dirty="0" smtClean="0">
                        <a:effectLst/>
                      </a:endParaRPr>
                    </a:p>
                    <a:p>
                      <a:pPr algn="ctr"/>
                      <a:endParaRPr lang="ru-RU" b="1" dirty="0"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Google Shape;403;p17"/>
          <p:cNvSpPr txBox="1">
            <a:spLocks/>
          </p:cNvSpPr>
          <p:nvPr/>
        </p:nvSpPr>
        <p:spPr>
          <a:xfrm>
            <a:off x="1285852" y="357172"/>
            <a:ext cx="6593700" cy="85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tabLst/>
              <a:defRPr/>
            </a:pPr>
            <a:r>
              <a:rPr kumimoji="0" lang="uk-UA" sz="23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Roboto Slab Regular"/>
                <a:ea typeface="Roboto Slab Regular"/>
                <a:cs typeface="Roboto Slab Regular"/>
                <a:sym typeface="Roboto Slab Regular"/>
              </a:rPr>
              <a:t>Календар проведення ЄВІ у 2020 році </a:t>
            </a:r>
            <a:endParaRPr kumimoji="0" lang="uk-UA" sz="2300" b="1" i="0" u="sng" strike="noStrike" kern="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Roboto Slab Regular"/>
              <a:ea typeface="Roboto Slab Regular"/>
              <a:cs typeface="Roboto Slab Regular"/>
              <a:sym typeface="Roboto Slab Regular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24158" t="23374" r="22584" b="1422"/>
          <a:stretch>
            <a:fillRect/>
          </a:stretch>
        </p:blipFill>
        <p:spPr bwMode="auto">
          <a:xfrm>
            <a:off x="6809296" y="565135"/>
            <a:ext cx="1857388" cy="1416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4756" name="Picture 4" descr="Результат пошуку зображень за запитом картка з результатами єві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000246"/>
            <a:ext cx="2059813" cy="2700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 txBox="1">
            <a:spLocks noGrp="1"/>
          </p:cNvSpPr>
          <p:nvPr>
            <p:ph type="ctrTitle"/>
          </p:nvPr>
        </p:nvSpPr>
        <p:spPr>
          <a:xfrm>
            <a:off x="2928926" y="1928808"/>
            <a:ext cx="3371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solidFill>
                  <a:srgbClr val="4A5C65"/>
                </a:solidFill>
              </a:rPr>
              <a:t>2</a:t>
            </a:r>
            <a:r>
              <a:rPr lang="en" dirty="0" smtClean="0">
                <a:solidFill>
                  <a:srgbClr val="4A5C65"/>
                </a:solidFill>
              </a:rPr>
              <a:t>.</a:t>
            </a:r>
            <a:endParaRPr dirty="0">
              <a:solidFill>
                <a:srgbClr val="4A5C65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та характеристика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ЄВІ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b="1" dirty="0"/>
          </a:p>
        </p:txBody>
      </p:sp>
      <p:pic>
        <p:nvPicPr>
          <p:cNvPr id="53250" name="Picture 2" descr="C:\Users\Новиковы\Downloads\Проограма ЄВІ_англ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500312"/>
            <a:ext cx="1785950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9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/>
          <a:srcRect l="22511" t="22358" r="22584" b="12601"/>
          <a:stretch>
            <a:fillRect/>
          </a:stretch>
        </p:blipFill>
        <p:spPr bwMode="auto">
          <a:xfrm>
            <a:off x="5857884" y="571486"/>
            <a:ext cx="2790547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/>
          <a:srcRect l="23645" t="19512" r="23097" b="10162"/>
          <a:stretch>
            <a:fillRect/>
          </a:stretch>
        </p:blipFill>
        <p:spPr bwMode="auto">
          <a:xfrm>
            <a:off x="571472" y="571486"/>
            <a:ext cx="3071834" cy="219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/>
          <a:srcRect l="24195" t="19512" r="28038" b="7317"/>
          <a:stretch>
            <a:fillRect/>
          </a:stretch>
        </p:blipFill>
        <p:spPr bwMode="auto">
          <a:xfrm>
            <a:off x="1643042" y="1643056"/>
            <a:ext cx="3143272" cy="2601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6"/>
          <a:srcRect l="24158" t="18293" r="23682" b="7289"/>
          <a:stretch>
            <a:fillRect/>
          </a:stretch>
        </p:blipFill>
        <p:spPr bwMode="auto">
          <a:xfrm>
            <a:off x="4500562" y="2000246"/>
            <a:ext cx="3286148" cy="253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1544</Words>
  <Application>Microsoft Office PowerPoint</Application>
  <PresentationFormat>Экран (16:9)</PresentationFormat>
  <Paragraphs>403</Paragraphs>
  <Slides>36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56" baseType="lpstr">
      <vt:lpstr>Roboto Slab Regular</vt:lpstr>
      <vt:lpstr>Calibri</vt:lpstr>
      <vt:lpstr>Monotype Corsiva</vt:lpstr>
      <vt:lpstr>Georgia</vt:lpstr>
      <vt:lpstr>Lucida Sans Unicode</vt:lpstr>
      <vt:lpstr>Bahnschrift Light</vt:lpstr>
      <vt:lpstr>Times New Roman</vt:lpstr>
      <vt:lpstr>Constantia</vt:lpstr>
      <vt:lpstr>Arial Narrow</vt:lpstr>
      <vt:lpstr>Comic Sans MS</vt:lpstr>
      <vt:lpstr>Arial</vt:lpstr>
      <vt:lpstr>Bookman Old Style</vt:lpstr>
      <vt:lpstr>Segoe Print</vt:lpstr>
      <vt:lpstr>Wingdings</vt:lpstr>
      <vt:lpstr>Verdana</vt:lpstr>
      <vt:lpstr>Aharoni</vt:lpstr>
      <vt:lpstr>Lato Light</vt:lpstr>
      <vt:lpstr>Ink Free</vt:lpstr>
      <vt:lpstr>宋体</vt:lpstr>
      <vt:lpstr>Kent template</vt:lpstr>
      <vt:lpstr>ЄДИНИЙ ВСТУПНИЙ ІСПИТ  (ЄВІ)</vt:lpstr>
      <vt:lpstr>1. Загальна інформація про ЄВІ</vt:lpstr>
      <vt:lpstr>Єдиний вступний іспит (ЄВІ) – це форма вступного випробування для вступу на навчання для здобуття ступеня магістра на основі здобутого ступеня вищої освіти (освітньо-кваліфікаційного рівня спеціаліста)</vt:lpstr>
      <vt:lpstr>Календар проведення ЄВІ у 2020 році </vt:lpstr>
      <vt:lpstr>Презентация PowerPoint</vt:lpstr>
      <vt:lpstr>Презентация PowerPoint</vt:lpstr>
      <vt:lpstr>Презентация PowerPoint</vt:lpstr>
      <vt:lpstr>2. Програма та характеристика  ЄВІ </vt:lpstr>
      <vt:lpstr>Презентация PowerPoint</vt:lpstr>
      <vt:lpstr>ЗАГАЛЬНА ХАРАКТЕРИСТИКА ТЕСТУ З АНГЛІЙСЬКОЇ МОВИ ЄДИНОГО ВСТУПНОГО ІСПИТУ ДЛЯ ВСТУПУ У 2019 РОЦІ</vt:lpstr>
      <vt:lpstr>Тест складається із завдань трьох форм:</vt:lpstr>
      <vt:lpstr>ТАБЛИЦЯ  відповідності тестових балів, отриманих за виконання екзаменаційної роботи єдиного вступного іспиту з англійської мови для вступу на навчання для здобуття ступеня магістра.</vt:lpstr>
      <vt:lpstr>Завдання єдиного вступного іспиту з англійської мови (перша зміна) 2019 рік</vt:lpstr>
      <vt:lpstr>Презентация PowerPoint</vt:lpstr>
      <vt:lpstr>Презентация PowerPoint</vt:lpstr>
      <vt:lpstr>Презентация PowerPoint</vt:lpstr>
      <vt:lpstr>Презентация PowerPoint</vt:lpstr>
      <vt:lpstr>Task 2</vt:lpstr>
      <vt:lpstr>Презентация PowerPoint</vt:lpstr>
      <vt:lpstr>Презентация PowerPoint</vt:lpstr>
      <vt:lpstr>Презентация PowerPoint</vt:lpstr>
      <vt:lpstr>Відсоток учасників, які справилися з завданням – 56,0% </vt:lpstr>
      <vt:lpstr>Відсоток учасників, які справилися з завданням – 31,3%</vt:lpstr>
      <vt:lpstr>перевірка знань лексики, синонімів і вміння використовувати ті чи інші  синоніми залежно від контексту;   уміння вживати сталі вирази та словосполучення відповідно до контексту, а також розуміння структури тексту та вміння розпізнавати зв’язки між частинами тексту </vt:lpstr>
      <vt:lpstr>Відсоток учасників, які справилися з завданням – 47,1%</vt:lpstr>
      <vt:lpstr>Відсоток учасників, які справилися з завданням – 14,0%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Підготовка до Єдиного вступного іспиту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ЄВІ</dc:title>
  <dc:creator>Новиковы</dc:creator>
  <cp:lastModifiedBy>User</cp:lastModifiedBy>
  <cp:revision>154</cp:revision>
  <cp:lastPrinted>2020-02-20T14:22:29Z</cp:lastPrinted>
  <dcterms:modified xsi:type="dcterms:W3CDTF">2020-02-22T08:39:05Z</dcterms:modified>
</cp:coreProperties>
</file>