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6" r:id="rId2"/>
    <p:sldId id="346" r:id="rId3"/>
    <p:sldId id="344" r:id="rId4"/>
    <p:sldId id="345" r:id="rId5"/>
    <p:sldId id="349" r:id="rId6"/>
    <p:sldId id="331" r:id="rId7"/>
    <p:sldId id="336" r:id="rId8"/>
    <p:sldId id="347" r:id="rId9"/>
    <p:sldId id="338" r:id="rId10"/>
    <p:sldId id="348" r:id="rId11"/>
    <p:sldId id="350" r:id="rId12"/>
    <p:sldId id="351" r:id="rId13"/>
    <p:sldId id="340" r:id="rId14"/>
    <p:sldId id="341" r:id="rId15"/>
    <p:sldId id="342" r:id="rId16"/>
  </p:sldIdLst>
  <p:sldSz cx="13442950" cy="7561263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6AB"/>
    <a:srgbClr val="1EAF0A"/>
    <a:srgbClr val="F47500"/>
    <a:srgbClr val="F47804"/>
    <a:srgbClr val="E42D24"/>
    <a:srgbClr val="F07300"/>
    <a:srgbClr val="F57600"/>
    <a:srgbClr val="2664AF"/>
    <a:srgbClr val="FFFFFF"/>
    <a:srgbClr val="395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384" y="90"/>
      </p:cViewPr>
      <p:guideLst>
        <p:guide orient="horz" pos="2382"/>
        <p:guide pos="42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225EC-7DCD-407D-8088-FD859A49013E}" type="datetimeFigureOut">
              <a:rPr lang="uk-UA" smtClean="0"/>
              <a:t>22.02.2020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CA119-2711-441D-A74C-A9D4C532A0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496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75" cy="497220"/>
          </a:xfrm>
          <a:prstGeom prst="rect">
            <a:avLst/>
          </a:prstGeom>
        </p:spPr>
        <p:txBody>
          <a:bodyPr vert="horz" lIns="88219" tIns="44109" rIns="88219" bIns="441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646" y="0"/>
            <a:ext cx="2945975" cy="497220"/>
          </a:xfrm>
          <a:prstGeom prst="rect">
            <a:avLst/>
          </a:prstGeom>
        </p:spPr>
        <p:txBody>
          <a:bodyPr vert="horz" lIns="88219" tIns="44109" rIns="88219" bIns="44109" rtlCol="0"/>
          <a:lstStyle>
            <a:lvl1pPr algn="r">
              <a:defRPr sz="1200"/>
            </a:lvl1pPr>
          </a:lstStyle>
          <a:p>
            <a:fld id="{E0BC444F-7881-4C2E-8F17-1B554BD065E8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9" tIns="44109" rIns="88219" bIns="441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714708"/>
            <a:ext cx="5437507" cy="4468319"/>
          </a:xfrm>
          <a:prstGeom prst="rect">
            <a:avLst/>
          </a:prstGeom>
        </p:spPr>
        <p:txBody>
          <a:bodyPr vert="horz" lIns="88219" tIns="44109" rIns="88219" bIns="4410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418"/>
            <a:ext cx="2945975" cy="495000"/>
          </a:xfrm>
          <a:prstGeom prst="rect">
            <a:avLst/>
          </a:prstGeom>
        </p:spPr>
        <p:txBody>
          <a:bodyPr vert="horz" lIns="88219" tIns="44109" rIns="88219" bIns="441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646" y="9429418"/>
            <a:ext cx="2945975" cy="495000"/>
          </a:xfrm>
          <a:prstGeom prst="rect">
            <a:avLst/>
          </a:prstGeom>
        </p:spPr>
        <p:txBody>
          <a:bodyPr vert="horz" lIns="88219" tIns="44109" rIns="88219" bIns="44109" rtlCol="0" anchor="b"/>
          <a:lstStyle>
            <a:lvl1pPr algn="r">
              <a:defRPr sz="1200"/>
            </a:lvl1pPr>
          </a:lstStyle>
          <a:p>
            <a:fld id="{96E8DFBA-4FD7-474B-A7A3-3C48AB55CBD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8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04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56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55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7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21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4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6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1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23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3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88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8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667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0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87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221" y="2348896"/>
            <a:ext cx="11426508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6444" y="4284719"/>
            <a:ext cx="941006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6139" y="302802"/>
            <a:ext cx="3024664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147" y="302802"/>
            <a:ext cx="8849943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900" y="4858815"/>
            <a:ext cx="1142650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1900" y="3204786"/>
            <a:ext cx="1142650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7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3500" y="1764295"/>
            <a:ext cx="5937302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149" y="1692535"/>
            <a:ext cx="5939637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40" indent="0">
              <a:buNone/>
              <a:defRPr sz="2300" b="1"/>
            </a:lvl2pPr>
            <a:lvl3pPr marL="1043080" indent="0">
              <a:buNone/>
              <a:defRPr sz="2100" b="1"/>
            </a:lvl3pPr>
            <a:lvl4pPr marL="1564620" indent="0">
              <a:buNone/>
              <a:defRPr sz="1800" b="1"/>
            </a:lvl4pPr>
            <a:lvl5pPr marL="2086160" indent="0">
              <a:buNone/>
              <a:defRPr sz="1800" b="1"/>
            </a:lvl5pPr>
            <a:lvl6pPr marL="2607700" indent="0">
              <a:buNone/>
              <a:defRPr sz="1800" b="1"/>
            </a:lvl6pPr>
            <a:lvl7pPr marL="3129240" indent="0">
              <a:buNone/>
              <a:defRPr sz="1800" b="1"/>
            </a:lvl7pPr>
            <a:lvl8pPr marL="3650780" indent="0">
              <a:buNone/>
              <a:defRPr sz="1800" b="1"/>
            </a:lvl8pPr>
            <a:lvl9pPr marL="417232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2149" y="2397901"/>
            <a:ext cx="5939637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8833" y="1692535"/>
            <a:ext cx="594197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40" indent="0">
              <a:buNone/>
              <a:defRPr sz="2300" b="1"/>
            </a:lvl2pPr>
            <a:lvl3pPr marL="1043080" indent="0">
              <a:buNone/>
              <a:defRPr sz="2100" b="1"/>
            </a:lvl3pPr>
            <a:lvl4pPr marL="1564620" indent="0">
              <a:buNone/>
              <a:defRPr sz="1800" b="1"/>
            </a:lvl4pPr>
            <a:lvl5pPr marL="2086160" indent="0">
              <a:buNone/>
              <a:defRPr sz="1800" b="1"/>
            </a:lvl5pPr>
            <a:lvl6pPr marL="2607700" indent="0">
              <a:buNone/>
              <a:defRPr sz="1800" b="1"/>
            </a:lvl6pPr>
            <a:lvl7pPr marL="3129240" indent="0">
              <a:buNone/>
              <a:defRPr sz="1800" b="1"/>
            </a:lvl7pPr>
            <a:lvl8pPr marL="3650780" indent="0">
              <a:buNone/>
              <a:defRPr sz="1800" b="1"/>
            </a:lvl8pPr>
            <a:lvl9pPr marL="417232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828833" y="2397901"/>
            <a:ext cx="594197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9" y="301050"/>
            <a:ext cx="4422638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5821" y="301051"/>
            <a:ext cx="7514983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149" y="1582265"/>
            <a:ext cx="4422638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40" indent="0">
              <a:buNone/>
              <a:defRPr sz="1400"/>
            </a:lvl2pPr>
            <a:lvl3pPr marL="1043080" indent="0">
              <a:buNone/>
              <a:defRPr sz="1100"/>
            </a:lvl3pPr>
            <a:lvl4pPr marL="1564620" indent="0">
              <a:buNone/>
              <a:defRPr sz="1000"/>
            </a:lvl4pPr>
            <a:lvl5pPr marL="2086160" indent="0">
              <a:buNone/>
              <a:defRPr sz="1000"/>
            </a:lvl5pPr>
            <a:lvl6pPr marL="2607700" indent="0">
              <a:buNone/>
              <a:defRPr sz="1000"/>
            </a:lvl6pPr>
            <a:lvl7pPr marL="3129240" indent="0">
              <a:buNone/>
              <a:defRPr sz="1000"/>
            </a:lvl7pPr>
            <a:lvl8pPr marL="3650780" indent="0">
              <a:buNone/>
              <a:defRPr sz="1000"/>
            </a:lvl8pPr>
            <a:lvl9pPr marL="417232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912" y="5292887"/>
            <a:ext cx="806577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40" indent="0">
              <a:buNone/>
              <a:defRPr sz="3200"/>
            </a:lvl2pPr>
            <a:lvl3pPr marL="1043080" indent="0">
              <a:buNone/>
              <a:defRPr sz="2700"/>
            </a:lvl3pPr>
            <a:lvl4pPr marL="1564620" indent="0">
              <a:buNone/>
              <a:defRPr sz="2300"/>
            </a:lvl4pPr>
            <a:lvl5pPr marL="2086160" indent="0">
              <a:buNone/>
              <a:defRPr sz="2300"/>
            </a:lvl5pPr>
            <a:lvl6pPr marL="2607700" indent="0">
              <a:buNone/>
              <a:defRPr sz="2300"/>
            </a:lvl6pPr>
            <a:lvl7pPr marL="3129240" indent="0">
              <a:buNone/>
              <a:defRPr sz="2300"/>
            </a:lvl7pPr>
            <a:lvl8pPr marL="3650780" indent="0">
              <a:buNone/>
              <a:defRPr sz="2300"/>
            </a:lvl8pPr>
            <a:lvl9pPr marL="417232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40" indent="0">
              <a:buNone/>
              <a:defRPr sz="1400"/>
            </a:lvl2pPr>
            <a:lvl3pPr marL="1043080" indent="0">
              <a:buNone/>
              <a:defRPr sz="1100"/>
            </a:lvl3pPr>
            <a:lvl4pPr marL="1564620" indent="0">
              <a:buNone/>
              <a:defRPr sz="1000"/>
            </a:lvl4pPr>
            <a:lvl5pPr marL="2086160" indent="0">
              <a:buNone/>
              <a:defRPr sz="1000"/>
            </a:lvl5pPr>
            <a:lvl6pPr marL="2607700" indent="0">
              <a:buNone/>
              <a:defRPr sz="1000"/>
            </a:lvl6pPr>
            <a:lvl7pPr marL="3129240" indent="0">
              <a:buNone/>
              <a:defRPr sz="1000"/>
            </a:lvl7pPr>
            <a:lvl8pPr marL="3650780" indent="0">
              <a:buNone/>
              <a:defRPr sz="1000"/>
            </a:lvl8pPr>
            <a:lvl9pPr marL="417232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9" y="302804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149" y="1764295"/>
            <a:ext cx="12098655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2149" y="7008174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3009" y="7008174"/>
            <a:ext cx="425693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34116" y="7008174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80" rtl="0" eaLnBrk="1" latinLnBrk="0" hangingPunct="1">
        <a:spcBef>
          <a:spcPct val="0"/>
        </a:spcBef>
        <a:buNone/>
        <a:defRPr sz="50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55" indent="-391155" algn="l" defTabSz="1043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503" indent="-325962" algn="l" defTabSz="104308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50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90" indent="-260770" algn="l" defTabSz="104308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930" indent="-260770" algn="l" defTabSz="104308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70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0011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550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3090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4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8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2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6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70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4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78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32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z.osvitavsim.org.ua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C22873FC-DA3B-43FC-825F-E57FE5273AD8}"/>
              </a:ext>
            </a:extLst>
          </p:cNvPr>
          <p:cNvSpPr/>
          <p:nvPr/>
        </p:nvSpPr>
        <p:spPr>
          <a:xfrm>
            <a:off x="-11194" y="1006475"/>
            <a:ext cx="13439775" cy="620395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800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F3BCF19E-89AE-4B51-9B3B-1F2BE4CA599F}"/>
              </a:ext>
            </a:extLst>
          </p:cNvPr>
          <p:cNvSpPr/>
          <p:nvPr/>
        </p:nvSpPr>
        <p:spPr>
          <a:xfrm>
            <a:off x="0" y="0"/>
            <a:ext cx="13439775" cy="1036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endParaRPr lang="uk-UA" sz="2628" dirty="0"/>
          </a:p>
        </p:txBody>
      </p:sp>
      <p:pic>
        <p:nvPicPr>
          <p:cNvPr id="21" name="Рисунок 7">
            <a:extLst>
              <a:ext uri="{FF2B5EF4-FFF2-40B4-BE49-F238E27FC236}">
                <a16:creationId xmlns:a16="http://schemas.microsoft.com/office/drawing/2014/main" id="{5FE606A2-158C-4DA3-94F2-B662E95A1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25413"/>
            <a:ext cx="53387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1">
            <a:extLst>
              <a:ext uri="{FF2B5EF4-FFF2-40B4-BE49-F238E27FC236}">
                <a16:creationId xmlns:a16="http://schemas.microsoft.com/office/drawing/2014/main" id="{74AD12E8-9999-4A0B-9149-C7CC37BD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7150"/>
            <a:ext cx="27924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7257CB9A-698C-4D6B-BE92-567B2E5F0E65}"/>
              </a:ext>
            </a:extLst>
          </p:cNvPr>
          <p:cNvSpPr/>
          <p:nvPr/>
        </p:nvSpPr>
        <p:spPr>
          <a:xfrm>
            <a:off x="0" y="7210425"/>
            <a:ext cx="13439775" cy="34925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м. Житомир, вул. Чуднівська, 103, </a:t>
            </a:r>
            <a:r>
              <a:rPr lang="uk-UA" sz="1469" dirty="0" err="1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</a:t>
            </a: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+38-0412-24-14-22, </a:t>
            </a:r>
            <a:r>
              <a:rPr lang="en-US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https://ztu.edu.ua, e-mail: rector@ztu.edu.ua</a:t>
            </a:r>
            <a:endParaRPr lang="uk-UA" sz="1469" dirty="0">
              <a:solidFill>
                <a:srgbClr val="2D4BA5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9952FD-21BA-47AB-82D8-A5AF54EC3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383" y="1983594"/>
            <a:ext cx="6529264" cy="4324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Прямокутник 1">
            <a:extLst>
              <a:ext uri="{FF2B5EF4-FFF2-40B4-BE49-F238E27FC236}">
                <a16:creationId xmlns:a16="http://schemas.microsoft.com/office/drawing/2014/main" id="{484B59C8-5825-4B2D-86F8-42F82AEFA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01" y="1237435"/>
            <a:ext cx="5815012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uk-UA" sz="6000" b="1" dirty="0">
                <a:solidFill>
                  <a:srgbClr val="E12D0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Особливості вступної кампанії </a:t>
            </a:r>
            <a:br>
              <a:rPr lang="uk-UA" altLang="uk-UA" sz="6000" b="1" dirty="0">
                <a:solidFill>
                  <a:srgbClr val="E12D0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altLang="uk-UA" sz="6000" b="1" dirty="0">
                <a:solidFill>
                  <a:srgbClr val="E12D0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2020 року в магістратуру</a:t>
            </a:r>
          </a:p>
          <a:p>
            <a:pPr algn="ctr"/>
            <a:endParaRPr lang="uk-UA" altLang="uk-UA" sz="3200" b="1" dirty="0">
              <a:solidFill>
                <a:srgbClr val="0035C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altLang="uk-UA" sz="3600" b="1" smtClean="0">
                <a:solidFill>
                  <a:srgbClr val="1EAF0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uk-UA" altLang="uk-UA" sz="3600" b="1" dirty="0">
                <a:solidFill>
                  <a:srgbClr val="1EAF0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лютого 2020 року</a:t>
            </a:r>
            <a:endParaRPr lang="uk-UA" altLang="uk-UA" sz="1800" b="1" i="1" dirty="0">
              <a:solidFill>
                <a:srgbClr val="1EAF0A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5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B2F5402-2CB1-4151-9BBB-B5BA98872CF8}"/>
              </a:ext>
            </a:extLst>
          </p:cNvPr>
          <p:cNvSpPr/>
          <p:nvPr/>
        </p:nvSpPr>
        <p:spPr>
          <a:xfrm>
            <a:off x="0" y="0"/>
            <a:ext cx="13439775" cy="1036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endParaRPr lang="uk-UA" sz="2628" dirty="0"/>
          </a:p>
        </p:txBody>
      </p:sp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8180DA65-1DE7-47E4-80A3-3093E364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25413"/>
            <a:ext cx="53387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1">
            <a:extLst>
              <a:ext uri="{FF2B5EF4-FFF2-40B4-BE49-F238E27FC236}">
                <a16:creationId xmlns:a16="http://schemas.microsoft.com/office/drawing/2014/main" id="{3072F193-E183-4AC4-8967-D1172F04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7150"/>
            <a:ext cx="27924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EB633A5-E53C-42D0-8541-4C961047A20A}"/>
              </a:ext>
            </a:extLst>
          </p:cNvPr>
          <p:cNvSpPr/>
          <p:nvPr/>
        </p:nvSpPr>
        <p:spPr>
          <a:xfrm>
            <a:off x="0" y="7210425"/>
            <a:ext cx="13439775" cy="34925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м. Житомир, вул. Чуднівська, 103, </a:t>
            </a:r>
            <a:r>
              <a:rPr lang="uk-UA" sz="1469" dirty="0" err="1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</a:t>
            </a: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+38-0412-24-14-22, </a:t>
            </a:r>
            <a:r>
              <a:rPr lang="en-US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https://ztu.edu.ua, e-mail: rector@ztu.edu.ua</a:t>
            </a:r>
            <a:endParaRPr lang="uk-UA" sz="1469" dirty="0">
              <a:solidFill>
                <a:srgbClr val="2D4BA5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3228" y="187489"/>
            <a:ext cx="107849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500" b="1" dirty="0">
                <a:solidFill>
                  <a:srgbClr val="E42D2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ОСОБЛИВОСТІ ВСТУПУ 2020</a:t>
            </a:r>
            <a:endParaRPr lang="en-US" sz="4500" b="1" dirty="0">
              <a:solidFill>
                <a:srgbClr val="E42D2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6859" y="1170855"/>
            <a:ext cx="10081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Документи, необхідні для реєстрації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04851" y="2556495"/>
            <a:ext cx="11593288" cy="4146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6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Копія документа державного зразка про раніше здобутий освітній (освітньо-кваліфікаційний) рівень, на основі якого здійснюється вступ, і додаток до нього (за умови, якщо ступінь бакалавра, спеціаліста або магістра здобутий до 2020 року).</a:t>
            </a:r>
          </a:p>
          <a:p>
            <a:pPr algn="just"/>
            <a:r>
              <a:rPr lang="uk-UA" sz="26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Довідка щодо планового строку завершення навчання у 2020 році (видається деканатом за місцем навчання, у разі отримання ступеня бакалавра у 2020 році).</a:t>
            </a:r>
          </a:p>
          <a:p>
            <a:pPr algn="just"/>
            <a:r>
              <a:rPr lang="uk-UA" sz="26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Копія документа, що посвідчує особу та громадянство (паспорт).</a:t>
            </a:r>
          </a:p>
          <a:p>
            <a:pPr algn="just"/>
            <a:r>
              <a:rPr lang="uk-UA" sz="26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Копія ідентифікаційного коду.</a:t>
            </a:r>
          </a:p>
          <a:p>
            <a:pPr algn="just"/>
            <a:r>
              <a:rPr lang="uk-UA" sz="26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Одна кольорова фотокартка розміром 3 х 4 см (у разі необхідності складання додаткового фахового вступного випробування при  перехресному вступі – 2 фотокартки).</a:t>
            </a:r>
          </a:p>
          <a:p>
            <a:pPr algn="just"/>
            <a:r>
              <a:rPr lang="uk-UA" sz="26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uk-UA" sz="26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uk-UA" sz="2600" dirty="0">
              <a:solidFill>
                <a:srgbClr val="2664A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6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B2F5402-2CB1-4151-9BBB-B5BA98872CF8}"/>
              </a:ext>
            </a:extLst>
          </p:cNvPr>
          <p:cNvSpPr/>
          <p:nvPr/>
        </p:nvSpPr>
        <p:spPr>
          <a:xfrm>
            <a:off x="0" y="0"/>
            <a:ext cx="13439775" cy="1036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endParaRPr lang="uk-UA" sz="2628" dirty="0"/>
          </a:p>
        </p:txBody>
      </p:sp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8180DA65-1DE7-47E4-80A3-3093E364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25413"/>
            <a:ext cx="53387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1">
            <a:extLst>
              <a:ext uri="{FF2B5EF4-FFF2-40B4-BE49-F238E27FC236}">
                <a16:creationId xmlns:a16="http://schemas.microsoft.com/office/drawing/2014/main" id="{3072F193-E183-4AC4-8967-D1172F04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7150"/>
            <a:ext cx="27924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EB633A5-E53C-42D0-8541-4C961047A20A}"/>
              </a:ext>
            </a:extLst>
          </p:cNvPr>
          <p:cNvSpPr/>
          <p:nvPr/>
        </p:nvSpPr>
        <p:spPr>
          <a:xfrm>
            <a:off x="0" y="7210425"/>
            <a:ext cx="13439775" cy="34925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м. Житомир, вул. Чуднівська, 103, </a:t>
            </a:r>
            <a:r>
              <a:rPr lang="uk-UA" sz="1469" dirty="0" err="1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</a:t>
            </a: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+38-0412-24-14-22, </a:t>
            </a:r>
            <a:r>
              <a:rPr lang="en-US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https://ztu.edu.ua, e-mail: rector@ztu.edu.ua</a:t>
            </a:r>
            <a:endParaRPr lang="uk-UA" sz="1469" dirty="0">
              <a:solidFill>
                <a:srgbClr val="2D4BA5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3228" y="187489"/>
            <a:ext cx="107849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500" b="1" dirty="0">
                <a:solidFill>
                  <a:srgbClr val="E42D2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ОСОБЛИВОСТІ ВСТУПУ 2020</a:t>
            </a:r>
            <a:endParaRPr lang="en-US" sz="4500" b="1" dirty="0">
              <a:solidFill>
                <a:srgbClr val="E42D2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6859" y="1170855"/>
            <a:ext cx="10081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ЄВІ, 22 лютого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04851" y="2556495"/>
            <a:ext cx="11593288" cy="4146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6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uk-UA" sz="26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uk-UA" sz="2600" dirty="0">
              <a:solidFill>
                <a:srgbClr val="2664A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99553"/>
              </p:ext>
            </p:extLst>
          </p:nvPr>
        </p:nvGraphicFramePr>
        <p:xfrm>
          <a:off x="1176859" y="1927206"/>
          <a:ext cx="10801200" cy="4488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2190">
                  <a:extLst>
                    <a:ext uri="{9D8B030D-6E8A-4147-A177-3AD203B41FA5}">
                      <a16:colId xmlns:a16="http://schemas.microsoft.com/office/drawing/2014/main" val="652339420"/>
                    </a:ext>
                  </a:extLst>
                </a:gridCol>
                <a:gridCol w="5479010">
                  <a:extLst>
                    <a:ext uri="{9D8B030D-6E8A-4147-A177-3AD203B41FA5}">
                      <a16:colId xmlns:a16="http://schemas.microsoft.com/office/drawing/2014/main" val="1289113296"/>
                    </a:ext>
                  </a:extLst>
                </a:gridCol>
              </a:tblGrid>
              <a:tr h="327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effectLst/>
                        </a:rPr>
                        <a:t>Учасники</a:t>
                      </a:r>
                      <a:endParaRPr lang="uk-U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600">
                          <a:effectLst/>
                        </a:rPr>
                        <a:t>Аудиторія</a:t>
                      </a:r>
                      <a:endParaRPr lang="uk-U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27611"/>
                  </a:ext>
                </a:extLst>
              </a:tr>
              <a:tr h="327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effectLst/>
                        </a:rPr>
                        <a:t>ФБСО</a:t>
                      </a:r>
                      <a:endParaRPr lang="uk-U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effectLst/>
                        </a:rPr>
                        <a:t>316</a:t>
                      </a:r>
                      <a:endParaRPr lang="uk-U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7784320"/>
                  </a:ext>
                </a:extLst>
              </a:tr>
              <a:tr h="327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600">
                          <a:effectLst/>
                        </a:rPr>
                        <a:t>ГЕФ</a:t>
                      </a:r>
                      <a:endParaRPr lang="uk-U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effectLst/>
                        </a:rPr>
                        <a:t>401, 312</a:t>
                      </a:r>
                      <a:endParaRPr lang="uk-U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5794469"/>
                  </a:ext>
                </a:extLst>
              </a:tr>
              <a:tr h="327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600">
                          <a:effectLst/>
                        </a:rPr>
                        <a:t>ФІКТ</a:t>
                      </a:r>
                      <a:endParaRPr lang="uk-U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effectLst/>
                        </a:rPr>
                        <a:t>334</a:t>
                      </a:r>
                      <a:endParaRPr lang="uk-U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738296"/>
                  </a:ext>
                </a:extLst>
              </a:tr>
              <a:tr h="327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600">
                          <a:effectLst/>
                        </a:rPr>
                        <a:t>ФКІТМР</a:t>
                      </a:r>
                      <a:endParaRPr lang="uk-U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effectLst/>
                        </a:rPr>
                        <a:t>423, 432, 428, 426,424</a:t>
                      </a:r>
                      <a:endParaRPr lang="uk-U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9984217"/>
                  </a:ext>
                </a:extLst>
              </a:tr>
              <a:tr h="327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600">
                          <a:effectLst/>
                        </a:rPr>
                        <a:t>ФПУП</a:t>
                      </a:r>
                      <a:endParaRPr lang="uk-U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effectLst/>
                        </a:rPr>
                        <a:t>225</a:t>
                      </a:r>
                      <a:endParaRPr lang="uk-U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485173"/>
                  </a:ext>
                </a:extLst>
              </a:tr>
              <a:tr h="327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600">
                          <a:effectLst/>
                        </a:rPr>
                        <a:t>Зовнішні учасники</a:t>
                      </a:r>
                      <a:endParaRPr lang="uk-U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effectLst/>
                        </a:rPr>
                        <a:t>250</a:t>
                      </a:r>
                      <a:endParaRPr lang="uk-U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1686443"/>
                  </a:ext>
                </a:extLst>
              </a:tr>
              <a:tr h="327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600">
                          <a:effectLst/>
                        </a:rPr>
                        <a:t>Німецька/французька</a:t>
                      </a:r>
                      <a:endParaRPr lang="uk-UA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effectLst/>
                        </a:rPr>
                        <a:t>221</a:t>
                      </a:r>
                      <a:endParaRPr lang="uk-U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835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31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B2F5402-2CB1-4151-9BBB-B5BA98872CF8}"/>
              </a:ext>
            </a:extLst>
          </p:cNvPr>
          <p:cNvSpPr/>
          <p:nvPr/>
        </p:nvSpPr>
        <p:spPr>
          <a:xfrm>
            <a:off x="0" y="0"/>
            <a:ext cx="13439775" cy="1036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endParaRPr lang="uk-UA" sz="2628" dirty="0"/>
          </a:p>
        </p:txBody>
      </p:sp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8180DA65-1DE7-47E4-80A3-3093E364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25413"/>
            <a:ext cx="53387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1">
            <a:extLst>
              <a:ext uri="{FF2B5EF4-FFF2-40B4-BE49-F238E27FC236}">
                <a16:creationId xmlns:a16="http://schemas.microsoft.com/office/drawing/2014/main" id="{3072F193-E183-4AC4-8967-D1172F04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7150"/>
            <a:ext cx="27924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EB633A5-E53C-42D0-8541-4C961047A20A}"/>
              </a:ext>
            </a:extLst>
          </p:cNvPr>
          <p:cNvSpPr/>
          <p:nvPr/>
        </p:nvSpPr>
        <p:spPr>
          <a:xfrm>
            <a:off x="0" y="7210425"/>
            <a:ext cx="13439775" cy="34925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м. Житомир, вул. Чуднівська, 103, </a:t>
            </a:r>
            <a:r>
              <a:rPr lang="uk-UA" sz="1469" dirty="0" err="1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</a:t>
            </a: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+38-0412-24-14-22, </a:t>
            </a:r>
            <a:r>
              <a:rPr lang="en-US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https://ztu.edu.ua, e-mail: rector@ztu.edu.ua</a:t>
            </a:r>
            <a:endParaRPr lang="uk-UA" sz="1469" dirty="0">
              <a:solidFill>
                <a:srgbClr val="2D4BA5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3228" y="187489"/>
            <a:ext cx="107849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500" b="1" dirty="0">
                <a:solidFill>
                  <a:srgbClr val="E42D2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ОСОБЛИВОСТІ ВСТУПУ 2020</a:t>
            </a:r>
            <a:endParaRPr lang="en-US" sz="4500" b="1" dirty="0">
              <a:solidFill>
                <a:srgbClr val="E42D2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6859" y="1170855"/>
            <a:ext cx="10081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ЄВІ, 22 лютого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04851" y="2109605"/>
            <a:ext cx="11593288" cy="4592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6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uk-UA" sz="26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uk-UA" sz="2600" dirty="0">
              <a:solidFill>
                <a:srgbClr val="2664A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1320875" y="2109605"/>
            <a:ext cx="104411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767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3200" b="1" dirty="0">
                <a:solidFill>
                  <a:srgbClr val="3A56A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Тривалість ЄВІ – </a:t>
            </a:r>
            <a:r>
              <a:rPr lang="uk-UA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година </a:t>
            </a:r>
          </a:p>
          <a:p>
            <a:pPr marL="639767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3200" b="1" dirty="0">
                <a:solidFill>
                  <a:srgbClr val="3A56A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Зошит ЄВІ з іноземної мови</a:t>
            </a:r>
          </a:p>
          <a:p>
            <a:pPr marL="639767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3200" b="1" dirty="0">
                <a:solidFill>
                  <a:srgbClr val="3A56A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Ручка з </a:t>
            </a:r>
            <a:r>
              <a:rPr lang="uk-UA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чорним чорнилом</a:t>
            </a:r>
          </a:p>
          <a:p>
            <a:pPr marL="639767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3200" b="1" dirty="0">
                <a:solidFill>
                  <a:srgbClr val="3A56A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Всі роботи будуть зашифровані – </a:t>
            </a:r>
            <a:r>
              <a:rPr lang="uk-UA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запам'ятайте свій шифр!</a:t>
            </a:r>
          </a:p>
          <a:p>
            <a:pPr marL="639767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3200" b="1" dirty="0">
                <a:solidFill>
                  <a:srgbClr val="3A56A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Результати на сайті університету – </a:t>
            </a:r>
            <a:r>
              <a:rPr lang="uk-UA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через тиждень</a:t>
            </a:r>
          </a:p>
          <a:p>
            <a:pPr marL="182567">
              <a:lnSpc>
                <a:spcPct val="120000"/>
              </a:lnSpc>
            </a:pPr>
            <a:endParaRPr lang="uk-UA" sz="2600" b="1" dirty="0">
              <a:solidFill>
                <a:srgbClr val="3A56AB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30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B2F5402-2CB1-4151-9BBB-B5BA98872CF8}"/>
              </a:ext>
            </a:extLst>
          </p:cNvPr>
          <p:cNvSpPr/>
          <p:nvPr/>
        </p:nvSpPr>
        <p:spPr>
          <a:xfrm>
            <a:off x="0" y="0"/>
            <a:ext cx="13439775" cy="1036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endParaRPr lang="uk-UA" sz="2628" dirty="0"/>
          </a:p>
        </p:txBody>
      </p:sp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8180DA65-1DE7-47E4-80A3-3093E364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25413"/>
            <a:ext cx="53387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1">
            <a:extLst>
              <a:ext uri="{FF2B5EF4-FFF2-40B4-BE49-F238E27FC236}">
                <a16:creationId xmlns:a16="http://schemas.microsoft.com/office/drawing/2014/main" id="{3072F193-E183-4AC4-8967-D1172F04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7150"/>
            <a:ext cx="27924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EB633A5-E53C-42D0-8541-4C961047A20A}"/>
              </a:ext>
            </a:extLst>
          </p:cNvPr>
          <p:cNvSpPr/>
          <p:nvPr/>
        </p:nvSpPr>
        <p:spPr>
          <a:xfrm>
            <a:off x="0" y="7210425"/>
            <a:ext cx="13439775" cy="34925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м. Житомир, вул. Чуднівська, 103, </a:t>
            </a:r>
            <a:r>
              <a:rPr lang="uk-UA" sz="1469" dirty="0" err="1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</a:t>
            </a: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+38-0412-24-14-22, </a:t>
            </a:r>
            <a:r>
              <a:rPr lang="en-US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https://ztu.edu.ua, e-mail: rector@ztu.edu.ua</a:t>
            </a:r>
            <a:endParaRPr lang="uk-UA" sz="1469" dirty="0">
              <a:solidFill>
                <a:srgbClr val="2D4BA5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3228" y="187489"/>
            <a:ext cx="107849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500" b="1" dirty="0">
                <a:solidFill>
                  <a:srgbClr val="E42D2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ОСОБЛИВОСТІ ВСТУПУ 2020</a:t>
            </a:r>
            <a:endParaRPr lang="en-US" sz="4500" b="1" dirty="0">
              <a:solidFill>
                <a:srgbClr val="E42D2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15">
            <a:extLst>
              <a:ext uri="{FF2B5EF4-FFF2-40B4-BE49-F238E27FC236}">
                <a16:creationId xmlns:a16="http://schemas.microsoft.com/office/drawing/2014/main" id="{688138B7-ABC4-46A2-AFB2-F0170EAB67D5}"/>
              </a:ext>
            </a:extLst>
          </p:cNvPr>
          <p:cNvSpPr/>
          <p:nvPr/>
        </p:nvSpPr>
        <p:spPr>
          <a:xfrm>
            <a:off x="2825298" y="1306137"/>
            <a:ext cx="81681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err="1">
                <a:solidFill>
                  <a:schemeClr val="bg1">
                    <a:lumMod val="65000"/>
                  </a:schemeClr>
                </a:solidFill>
              </a:rPr>
              <a:t>http</a:t>
            </a:r>
            <a:r>
              <a:rPr lang="en-US" sz="60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ru-RU" sz="60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en-US" sz="6000" b="1" dirty="0" err="1">
                <a:solidFill>
                  <a:srgbClr val="E42D24"/>
                </a:solidFill>
              </a:rPr>
              <a:t>vstup</a:t>
            </a:r>
            <a:r>
              <a:rPr lang="ru-RU" sz="6000" b="1" dirty="0">
                <a:solidFill>
                  <a:srgbClr val="E42D24"/>
                </a:solidFill>
              </a:rPr>
              <a:t>.ztu.edu.ua</a:t>
            </a:r>
            <a:endParaRPr lang="ru-RU" sz="6000" dirty="0">
              <a:solidFill>
                <a:srgbClr val="E42D24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DF8A9C-7463-447F-9DF5-CD03FDE2B3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001"/>
          <a:stretch/>
        </p:blipFill>
        <p:spPr>
          <a:xfrm>
            <a:off x="2400995" y="2515019"/>
            <a:ext cx="8565984" cy="40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38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B2F5402-2CB1-4151-9BBB-B5BA98872CF8}"/>
              </a:ext>
            </a:extLst>
          </p:cNvPr>
          <p:cNvSpPr/>
          <p:nvPr/>
        </p:nvSpPr>
        <p:spPr>
          <a:xfrm>
            <a:off x="0" y="0"/>
            <a:ext cx="13439775" cy="1036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endParaRPr lang="uk-UA" sz="2628" dirty="0"/>
          </a:p>
        </p:txBody>
      </p:sp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8180DA65-1DE7-47E4-80A3-3093E364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25413"/>
            <a:ext cx="53387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1">
            <a:extLst>
              <a:ext uri="{FF2B5EF4-FFF2-40B4-BE49-F238E27FC236}">
                <a16:creationId xmlns:a16="http://schemas.microsoft.com/office/drawing/2014/main" id="{3072F193-E183-4AC4-8967-D1172F04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7150"/>
            <a:ext cx="27924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EB633A5-E53C-42D0-8541-4C961047A20A}"/>
              </a:ext>
            </a:extLst>
          </p:cNvPr>
          <p:cNvSpPr/>
          <p:nvPr/>
        </p:nvSpPr>
        <p:spPr>
          <a:xfrm>
            <a:off x="0" y="7210425"/>
            <a:ext cx="13439775" cy="34925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м. Житомир, вул. Чуднівська, 103, </a:t>
            </a:r>
            <a:r>
              <a:rPr lang="uk-UA" sz="1469" dirty="0" err="1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</a:t>
            </a: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+38-0412-24-14-22, </a:t>
            </a:r>
            <a:r>
              <a:rPr lang="en-US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https://ztu.edu.ua, e-mail: rector@ztu.edu.ua</a:t>
            </a:r>
            <a:endParaRPr lang="uk-UA" sz="1469" dirty="0">
              <a:solidFill>
                <a:srgbClr val="2D4BA5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3228" y="187489"/>
            <a:ext cx="107849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500" b="1" dirty="0">
                <a:solidFill>
                  <a:srgbClr val="E42D2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ОСОБЛИВОСТІ ВСТУПУ 2020</a:t>
            </a:r>
            <a:endParaRPr lang="en-US" sz="4500" b="1" dirty="0">
              <a:solidFill>
                <a:srgbClr val="E42D2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C797509-8B58-4B88-83D3-D531BB817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832" y="1966805"/>
            <a:ext cx="4835798" cy="4876435"/>
          </a:xfrm>
          <a:prstGeom prst="rect">
            <a:avLst/>
          </a:prstGeom>
        </p:spPr>
      </p:pic>
      <p:sp>
        <p:nvSpPr>
          <p:cNvPr id="17" name="Прямоугольник 13">
            <a:extLst>
              <a:ext uri="{FF2B5EF4-FFF2-40B4-BE49-F238E27FC236}">
                <a16:creationId xmlns:a16="http://schemas.microsoft.com/office/drawing/2014/main" id="{0E674B61-705B-48CC-A5D1-52FE499603BA}"/>
              </a:ext>
            </a:extLst>
          </p:cNvPr>
          <p:cNvSpPr/>
          <p:nvPr/>
        </p:nvSpPr>
        <p:spPr>
          <a:xfrm>
            <a:off x="1641460" y="1165116"/>
            <a:ext cx="101712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21" fontAlgn="base">
              <a:spcAft>
                <a:spcPct val="0"/>
              </a:spcAft>
            </a:pPr>
            <a:r>
              <a:rPr lang="uk-UA" sz="5200" b="1" dirty="0">
                <a:solidFill>
                  <a:srgbClr val="2664AF"/>
                </a:solidFill>
                <a:latin typeface="Arial" charset="0"/>
              </a:rPr>
              <a:t>Слідкуйте за новинами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BB7B86E-0E68-491D-AC4A-6E5CA2068C13}"/>
              </a:ext>
            </a:extLst>
          </p:cNvPr>
          <p:cNvSpPr/>
          <p:nvPr/>
        </p:nvSpPr>
        <p:spPr>
          <a:xfrm>
            <a:off x="894430" y="5793009"/>
            <a:ext cx="6192688" cy="80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21" fontAlgn="base">
              <a:lnSpc>
                <a:spcPts val="5400"/>
              </a:lnSpc>
              <a:spcAft>
                <a:spcPct val="0"/>
              </a:spcAft>
            </a:pPr>
            <a:r>
              <a:rPr lang="en-US" sz="6600" b="1" dirty="0">
                <a:solidFill>
                  <a:srgbClr val="C00000"/>
                </a:solidFill>
                <a:latin typeface="Arial" charset="0"/>
              </a:rPr>
              <a:t>@</a:t>
            </a:r>
            <a:r>
              <a:rPr lang="en-US" sz="6600" b="1" dirty="0" err="1">
                <a:solidFill>
                  <a:srgbClr val="C00000"/>
                </a:solidFill>
                <a:latin typeface="Arial" charset="0"/>
              </a:rPr>
              <a:t>ztueduua</a:t>
            </a:r>
            <a:endParaRPr lang="uk-UA" sz="66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3C95D5F-F500-4446-B56F-4DE9124CCC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15" y="3130328"/>
            <a:ext cx="2287667" cy="2289903"/>
          </a:xfrm>
          <a:prstGeom prst="rect">
            <a:avLst/>
          </a:prstGeom>
        </p:spPr>
      </p:pic>
      <p:sp>
        <p:nvSpPr>
          <p:cNvPr id="20" name="Прямоугольник 13">
            <a:extLst>
              <a:ext uri="{FF2B5EF4-FFF2-40B4-BE49-F238E27FC236}">
                <a16:creationId xmlns:a16="http://schemas.microsoft.com/office/drawing/2014/main" id="{23CD47AD-A78D-4B6D-A117-9B40CD7243BA}"/>
              </a:ext>
            </a:extLst>
          </p:cNvPr>
          <p:cNvSpPr/>
          <p:nvPr/>
        </p:nvSpPr>
        <p:spPr>
          <a:xfrm>
            <a:off x="1104851" y="1966804"/>
            <a:ext cx="60547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21" fontAlgn="base">
              <a:spcAft>
                <a:spcPct val="0"/>
              </a:spcAft>
            </a:pPr>
            <a:r>
              <a:rPr lang="en-US" sz="6000" b="1" dirty="0">
                <a:solidFill>
                  <a:srgbClr val="C00000"/>
                </a:solidFill>
                <a:latin typeface="Arial" charset="0"/>
              </a:rPr>
              <a:t>Instagram</a:t>
            </a:r>
            <a:endParaRPr lang="uk-UA" sz="1200" b="1" dirty="0">
              <a:solidFill>
                <a:srgbClr val="34ACE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8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B2F5402-2CB1-4151-9BBB-B5BA98872CF8}"/>
              </a:ext>
            </a:extLst>
          </p:cNvPr>
          <p:cNvSpPr/>
          <p:nvPr/>
        </p:nvSpPr>
        <p:spPr>
          <a:xfrm>
            <a:off x="0" y="0"/>
            <a:ext cx="13439775" cy="1036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endParaRPr lang="uk-UA" sz="2628" dirty="0"/>
          </a:p>
        </p:txBody>
      </p:sp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8180DA65-1DE7-47E4-80A3-3093E364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25413"/>
            <a:ext cx="53387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1">
            <a:extLst>
              <a:ext uri="{FF2B5EF4-FFF2-40B4-BE49-F238E27FC236}">
                <a16:creationId xmlns:a16="http://schemas.microsoft.com/office/drawing/2014/main" id="{3072F193-E183-4AC4-8967-D1172F04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7150"/>
            <a:ext cx="27924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EB633A5-E53C-42D0-8541-4C961047A20A}"/>
              </a:ext>
            </a:extLst>
          </p:cNvPr>
          <p:cNvSpPr/>
          <p:nvPr/>
        </p:nvSpPr>
        <p:spPr>
          <a:xfrm>
            <a:off x="0" y="7210425"/>
            <a:ext cx="13439775" cy="34925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м. Житомир, вул. Чуднівська, 103, </a:t>
            </a:r>
            <a:r>
              <a:rPr lang="uk-UA" sz="1469" dirty="0" err="1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</a:t>
            </a: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+38-0412-24-14-22, </a:t>
            </a:r>
            <a:r>
              <a:rPr lang="en-US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https://ztu.edu.ua, e-mail: rector@ztu.edu.ua</a:t>
            </a:r>
            <a:endParaRPr lang="uk-UA" sz="1469" dirty="0">
              <a:solidFill>
                <a:srgbClr val="2D4BA5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3228" y="187489"/>
            <a:ext cx="107849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500" b="1" dirty="0">
                <a:solidFill>
                  <a:srgbClr val="E42D2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ОСОБЛИВОСТІ ВСТУПУ 2020</a:t>
            </a:r>
            <a:endParaRPr lang="en-US" sz="4500" b="1" dirty="0">
              <a:solidFill>
                <a:srgbClr val="E42D2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ACE4F5-37AE-4EBA-823A-A5D1616DC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176" y="1839998"/>
            <a:ext cx="5085618" cy="5150818"/>
          </a:xfrm>
          <a:prstGeom prst="rect">
            <a:avLst/>
          </a:prstGeom>
        </p:spPr>
      </p:pic>
      <p:sp>
        <p:nvSpPr>
          <p:cNvPr id="21" name="Прямоугольник 13">
            <a:extLst>
              <a:ext uri="{FF2B5EF4-FFF2-40B4-BE49-F238E27FC236}">
                <a16:creationId xmlns:a16="http://schemas.microsoft.com/office/drawing/2014/main" id="{D0E7EA4B-A119-43B2-AEFE-CEED16BBBAE1}"/>
              </a:ext>
            </a:extLst>
          </p:cNvPr>
          <p:cNvSpPr/>
          <p:nvPr/>
        </p:nvSpPr>
        <p:spPr>
          <a:xfrm>
            <a:off x="1635857" y="1191927"/>
            <a:ext cx="101712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21" fontAlgn="base">
              <a:spcAft>
                <a:spcPct val="0"/>
              </a:spcAft>
            </a:pPr>
            <a:r>
              <a:rPr lang="uk-UA" sz="5200" b="1" dirty="0">
                <a:solidFill>
                  <a:srgbClr val="2664AF"/>
                </a:solidFill>
                <a:latin typeface="Arial" charset="0"/>
              </a:rPr>
              <a:t>Слідкуйте за новинами</a:t>
            </a:r>
          </a:p>
        </p:txBody>
      </p:sp>
      <p:sp>
        <p:nvSpPr>
          <p:cNvPr id="22" name="Прямоугольник 17">
            <a:extLst>
              <a:ext uri="{FF2B5EF4-FFF2-40B4-BE49-F238E27FC236}">
                <a16:creationId xmlns:a16="http://schemas.microsoft.com/office/drawing/2014/main" id="{421FA7A1-86FA-41B0-B09C-5CE150570D6D}"/>
              </a:ext>
            </a:extLst>
          </p:cNvPr>
          <p:cNvSpPr/>
          <p:nvPr/>
        </p:nvSpPr>
        <p:spPr>
          <a:xfrm>
            <a:off x="888827" y="5819820"/>
            <a:ext cx="6192688" cy="80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21" fontAlgn="base">
              <a:lnSpc>
                <a:spcPts val="5400"/>
              </a:lnSpc>
              <a:spcAft>
                <a:spcPct val="0"/>
              </a:spcAft>
            </a:pPr>
            <a:r>
              <a:rPr lang="en-US" sz="6600" b="1" dirty="0">
                <a:solidFill>
                  <a:srgbClr val="32A9DF"/>
                </a:solidFill>
                <a:latin typeface="Arial" charset="0"/>
              </a:rPr>
              <a:t>@</a:t>
            </a:r>
            <a:r>
              <a:rPr lang="en-US" sz="6600" b="1" dirty="0" err="1">
                <a:solidFill>
                  <a:srgbClr val="32A9DF"/>
                </a:solidFill>
                <a:latin typeface="Arial" charset="0"/>
              </a:rPr>
              <a:t>ztueduua</a:t>
            </a:r>
            <a:endParaRPr lang="en-US" sz="6600" b="1" dirty="0">
              <a:solidFill>
                <a:srgbClr val="32A9DF"/>
              </a:solidFill>
              <a:latin typeface="Arial" charset="0"/>
            </a:endParaRPr>
          </a:p>
        </p:txBody>
      </p:sp>
      <p:sp>
        <p:nvSpPr>
          <p:cNvPr id="23" name="Прямоугольник 13">
            <a:extLst>
              <a:ext uri="{FF2B5EF4-FFF2-40B4-BE49-F238E27FC236}">
                <a16:creationId xmlns:a16="http://schemas.microsoft.com/office/drawing/2014/main" id="{71C5DB8D-FDA9-45D8-9C26-58B3E1B3D114}"/>
              </a:ext>
            </a:extLst>
          </p:cNvPr>
          <p:cNvSpPr/>
          <p:nvPr/>
        </p:nvSpPr>
        <p:spPr>
          <a:xfrm>
            <a:off x="1099248" y="1993615"/>
            <a:ext cx="60547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21" fontAlgn="base">
              <a:spcAft>
                <a:spcPct val="0"/>
              </a:spcAft>
            </a:pPr>
            <a:r>
              <a:rPr lang="en-US" sz="6000" b="1" dirty="0">
                <a:solidFill>
                  <a:srgbClr val="34ACE0"/>
                </a:solidFill>
                <a:latin typeface="Arial" charset="0"/>
              </a:rPr>
              <a:t>Telegram</a:t>
            </a:r>
            <a:endParaRPr lang="uk-UA" sz="1200" b="1" dirty="0">
              <a:solidFill>
                <a:srgbClr val="34ACE0"/>
              </a:solidFill>
              <a:latin typeface="Arial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98051E-69D2-48EE-B499-D198151B11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63" y="3110509"/>
            <a:ext cx="2560279" cy="256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8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B2F5402-2CB1-4151-9BBB-B5BA98872CF8}"/>
              </a:ext>
            </a:extLst>
          </p:cNvPr>
          <p:cNvSpPr/>
          <p:nvPr/>
        </p:nvSpPr>
        <p:spPr>
          <a:xfrm>
            <a:off x="0" y="0"/>
            <a:ext cx="13439775" cy="1036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endParaRPr lang="uk-UA" sz="2628" dirty="0"/>
          </a:p>
        </p:txBody>
      </p:sp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8180DA65-1DE7-47E4-80A3-3093E364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25413"/>
            <a:ext cx="53387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1">
            <a:extLst>
              <a:ext uri="{FF2B5EF4-FFF2-40B4-BE49-F238E27FC236}">
                <a16:creationId xmlns:a16="http://schemas.microsoft.com/office/drawing/2014/main" id="{3072F193-E183-4AC4-8967-D1172F04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7150"/>
            <a:ext cx="27924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EB633A5-E53C-42D0-8541-4C961047A20A}"/>
              </a:ext>
            </a:extLst>
          </p:cNvPr>
          <p:cNvSpPr/>
          <p:nvPr/>
        </p:nvSpPr>
        <p:spPr>
          <a:xfrm>
            <a:off x="0" y="7210425"/>
            <a:ext cx="13439775" cy="34925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м. Житомир, вул. Чуднівська, 103, </a:t>
            </a:r>
            <a:r>
              <a:rPr lang="uk-UA" sz="1469" dirty="0" err="1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</a:t>
            </a: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+38-0412-24-14-22, </a:t>
            </a:r>
            <a:r>
              <a:rPr lang="en-US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https://ztu.edu.ua, e-mail: rector@ztu.edu.ua</a:t>
            </a:r>
            <a:endParaRPr lang="uk-UA" sz="1469" dirty="0">
              <a:solidFill>
                <a:srgbClr val="2D4BA5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49FF5190-9C48-4AF2-BC24-4B8801758B4C}"/>
              </a:ext>
            </a:extLst>
          </p:cNvPr>
          <p:cNvSpPr/>
          <p:nvPr/>
        </p:nvSpPr>
        <p:spPr>
          <a:xfrm>
            <a:off x="198438" y="1163494"/>
            <a:ext cx="13305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576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Посилання на презентацію на сайті університету</a:t>
            </a:r>
            <a:endParaRPr lang="uk-UA" sz="3200" dirty="0">
              <a:solidFill>
                <a:srgbClr val="F576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FA7CFA-3061-4625-8A9A-8606C365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760" y="1725687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2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B2F5402-2CB1-4151-9BBB-B5BA98872CF8}"/>
              </a:ext>
            </a:extLst>
          </p:cNvPr>
          <p:cNvSpPr/>
          <p:nvPr/>
        </p:nvSpPr>
        <p:spPr>
          <a:xfrm>
            <a:off x="0" y="0"/>
            <a:ext cx="13439775" cy="1036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endParaRPr lang="uk-UA" sz="2628" dirty="0"/>
          </a:p>
        </p:txBody>
      </p:sp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8180DA65-1DE7-47E4-80A3-3093E364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25413"/>
            <a:ext cx="53387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1">
            <a:extLst>
              <a:ext uri="{FF2B5EF4-FFF2-40B4-BE49-F238E27FC236}">
                <a16:creationId xmlns:a16="http://schemas.microsoft.com/office/drawing/2014/main" id="{3072F193-E183-4AC4-8967-D1172F04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7150"/>
            <a:ext cx="27924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EB633A5-E53C-42D0-8541-4C961047A20A}"/>
              </a:ext>
            </a:extLst>
          </p:cNvPr>
          <p:cNvSpPr/>
          <p:nvPr/>
        </p:nvSpPr>
        <p:spPr>
          <a:xfrm>
            <a:off x="0" y="7210425"/>
            <a:ext cx="13439775" cy="34925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м. Житомир, вул. Чуднівська, 103, </a:t>
            </a:r>
            <a:r>
              <a:rPr lang="uk-UA" sz="1469" dirty="0" err="1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</a:t>
            </a: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+38-0412-24-14-22, </a:t>
            </a:r>
            <a:r>
              <a:rPr lang="en-US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https://ztu.edu.ua, e-mail: rector@ztu.edu.ua</a:t>
            </a:r>
            <a:endParaRPr lang="uk-UA" sz="1469" dirty="0">
              <a:solidFill>
                <a:srgbClr val="2D4BA5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3228" y="187489"/>
            <a:ext cx="107849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500" b="1" dirty="0">
                <a:solidFill>
                  <a:srgbClr val="E42D2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ОСОБЛИВОСТІ ВСТУПУ 2020</a:t>
            </a:r>
            <a:endParaRPr lang="en-US" sz="4500" b="1" dirty="0">
              <a:solidFill>
                <a:srgbClr val="E42D2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9FF5190-9C48-4AF2-BC24-4B8801758B4C}"/>
              </a:ext>
            </a:extLst>
          </p:cNvPr>
          <p:cNvSpPr/>
          <p:nvPr/>
        </p:nvSpPr>
        <p:spPr>
          <a:xfrm>
            <a:off x="672803" y="1332359"/>
            <a:ext cx="8196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576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основі диплому бакалавра</a:t>
            </a:r>
            <a:endParaRPr lang="uk-UA" sz="3200" dirty="0">
              <a:solidFill>
                <a:srgbClr val="F57600"/>
              </a:solidFill>
            </a:endParaRPr>
          </a:p>
        </p:txBody>
      </p:sp>
      <p:sp>
        <p:nvSpPr>
          <p:cNvPr id="15" name="Прямокутник: округлені кути 1">
            <a:extLst>
              <a:ext uri="{FF2B5EF4-FFF2-40B4-BE49-F238E27FC236}">
                <a16:creationId xmlns:a16="http://schemas.microsoft.com/office/drawing/2014/main" id="{4736564F-A449-4BE9-8317-65D80B3ADD21}"/>
              </a:ext>
            </a:extLst>
          </p:cNvPr>
          <p:cNvSpPr/>
          <p:nvPr/>
        </p:nvSpPr>
        <p:spPr>
          <a:xfrm>
            <a:off x="744811" y="2196455"/>
            <a:ext cx="11161240" cy="648072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/>
              <a:t>Продовження навчання за своєю спеціальністю з </a:t>
            </a:r>
            <a:r>
              <a:rPr lang="uk-UA" dirty="0" err="1"/>
              <a:t>бакалаврату</a:t>
            </a:r>
            <a:endParaRPr lang="uk-UA" dirty="0"/>
          </a:p>
        </p:txBody>
      </p:sp>
      <p:sp>
        <p:nvSpPr>
          <p:cNvPr id="16" name="Прямоугольник 11">
            <a:extLst>
              <a:ext uri="{FF2B5EF4-FFF2-40B4-BE49-F238E27FC236}">
                <a16:creationId xmlns:a16="http://schemas.microsoft.com/office/drawing/2014/main" id="{D63E6CE2-7E9F-40C2-B676-1A2E2C975379}"/>
              </a:ext>
            </a:extLst>
          </p:cNvPr>
          <p:cNvSpPr/>
          <p:nvPr/>
        </p:nvSpPr>
        <p:spPr>
          <a:xfrm>
            <a:off x="744811" y="3062292"/>
            <a:ext cx="108125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7">
              <a:lnSpc>
                <a:spcPct val="120000"/>
              </a:lnSpc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Єдиний вступний іспит з іноземної мови</a:t>
            </a:r>
          </a:p>
          <a:p>
            <a:pPr marL="182567">
              <a:lnSpc>
                <a:spcPct val="120000"/>
              </a:lnSpc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Фаховий вступний іспит</a:t>
            </a:r>
          </a:p>
        </p:txBody>
      </p:sp>
      <p:sp>
        <p:nvSpPr>
          <p:cNvPr id="17" name="Прямокутник: округлені кути 1">
            <a:extLst>
              <a:ext uri="{FF2B5EF4-FFF2-40B4-BE49-F238E27FC236}">
                <a16:creationId xmlns:a16="http://schemas.microsoft.com/office/drawing/2014/main" id="{4736564F-A449-4BE9-8317-65D80B3ADD21}"/>
              </a:ext>
            </a:extLst>
          </p:cNvPr>
          <p:cNvSpPr/>
          <p:nvPr/>
        </p:nvSpPr>
        <p:spPr>
          <a:xfrm>
            <a:off x="728333" y="4298696"/>
            <a:ext cx="11177718" cy="648072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/>
              <a:t>Продовження навчання за іншою (неспорідненою) спеціальністю</a:t>
            </a:r>
          </a:p>
        </p:txBody>
      </p:sp>
      <p:sp>
        <p:nvSpPr>
          <p:cNvPr id="18" name="Прямоугольник 11">
            <a:extLst>
              <a:ext uri="{FF2B5EF4-FFF2-40B4-BE49-F238E27FC236}">
                <a16:creationId xmlns:a16="http://schemas.microsoft.com/office/drawing/2014/main" id="{D63E6CE2-7E9F-40C2-B676-1A2E2C975379}"/>
              </a:ext>
            </a:extLst>
          </p:cNvPr>
          <p:cNvSpPr/>
          <p:nvPr/>
        </p:nvSpPr>
        <p:spPr>
          <a:xfrm>
            <a:off x="728333" y="5286955"/>
            <a:ext cx="108125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7">
              <a:lnSpc>
                <a:spcPct val="120000"/>
              </a:lnSpc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Єдиний вступний іспит з іноземної мови</a:t>
            </a:r>
          </a:p>
          <a:p>
            <a:pPr marL="182567">
              <a:lnSpc>
                <a:spcPct val="120000"/>
              </a:lnSpc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Фаховий вступний іспит</a:t>
            </a:r>
          </a:p>
          <a:p>
            <a:pPr marL="182567">
              <a:lnSpc>
                <a:spcPct val="120000"/>
              </a:lnSpc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Додатковий фаховий вступний іспит</a:t>
            </a:r>
          </a:p>
        </p:txBody>
      </p:sp>
    </p:spTree>
    <p:extLst>
      <p:ext uri="{BB962C8B-B14F-4D97-AF65-F5344CB8AC3E}">
        <p14:creationId xmlns:p14="http://schemas.microsoft.com/office/powerpoint/2010/main" val="386574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B2F5402-2CB1-4151-9BBB-B5BA98872CF8}"/>
              </a:ext>
            </a:extLst>
          </p:cNvPr>
          <p:cNvSpPr/>
          <p:nvPr/>
        </p:nvSpPr>
        <p:spPr>
          <a:xfrm>
            <a:off x="0" y="0"/>
            <a:ext cx="13439775" cy="1036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endParaRPr lang="uk-UA" sz="2628" dirty="0"/>
          </a:p>
        </p:txBody>
      </p:sp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8180DA65-1DE7-47E4-80A3-3093E364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25413"/>
            <a:ext cx="53387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1">
            <a:extLst>
              <a:ext uri="{FF2B5EF4-FFF2-40B4-BE49-F238E27FC236}">
                <a16:creationId xmlns:a16="http://schemas.microsoft.com/office/drawing/2014/main" id="{3072F193-E183-4AC4-8967-D1172F04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7150"/>
            <a:ext cx="27924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EB633A5-E53C-42D0-8541-4C961047A20A}"/>
              </a:ext>
            </a:extLst>
          </p:cNvPr>
          <p:cNvSpPr/>
          <p:nvPr/>
        </p:nvSpPr>
        <p:spPr>
          <a:xfrm>
            <a:off x="0" y="7210425"/>
            <a:ext cx="13439775" cy="34925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м. Житомир, вул. Чуднівська, 103, </a:t>
            </a:r>
            <a:r>
              <a:rPr lang="uk-UA" sz="1469" dirty="0" err="1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</a:t>
            </a: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+38-0412-24-14-22, </a:t>
            </a:r>
            <a:r>
              <a:rPr lang="en-US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https://ztu.edu.ua, e-mail: rector@ztu.edu.ua</a:t>
            </a:r>
            <a:endParaRPr lang="uk-UA" sz="1469" dirty="0">
              <a:solidFill>
                <a:srgbClr val="2D4BA5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3228" y="187489"/>
            <a:ext cx="107849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500" b="1" dirty="0">
                <a:solidFill>
                  <a:srgbClr val="E42D2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ОСОБЛИВОСТІ ВСТУПУ 2020</a:t>
            </a:r>
            <a:endParaRPr lang="en-US" sz="4500" b="1" dirty="0">
              <a:solidFill>
                <a:srgbClr val="E42D2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кутник: округлені кути 1">
            <a:extLst>
              <a:ext uri="{FF2B5EF4-FFF2-40B4-BE49-F238E27FC236}">
                <a16:creationId xmlns:a16="http://schemas.microsoft.com/office/drawing/2014/main" id="{4736564F-A449-4BE9-8317-65D80B3ADD21}"/>
              </a:ext>
            </a:extLst>
          </p:cNvPr>
          <p:cNvSpPr/>
          <p:nvPr/>
        </p:nvSpPr>
        <p:spPr>
          <a:xfrm>
            <a:off x="744811" y="2196455"/>
            <a:ext cx="11161240" cy="648072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/>
              <a:t>Продовження навчання за своєю спеціальністю з </a:t>
            </a:r>
            <a:r>
              <a:rPr lang="uk-UA" dirty="0" err="1"/>
              <a:t>бакалаврату</a:t>
            </a:r>
            <a:endParaRPr lang="uk-UA" dirty="0"/>
          </a:p>
        </p:txBody>
      </p:sp>
      <p:sp>
        <p:nvSpPr>
          <p:cNvPr id="16" name="Прямоугольник 11">
            <a:extLst>
              <a:ext uri="{FF2B5EF4-FFF2-40B4-BE49-F238E27FC236}">
                <a16:creationId xmlns:a16="http://schemas.microsoft.com/office/drawing/2014/main" id="{D63E6CE2-7E9F-40C2-B676-1A2E2C975379}"/>
              </a:ext>
            </a:extLst>
          </p:cNvPr>
          <p:cNvSpPr/>
          <p:nvPr/>
        </p:nvSpPr>
        <p:spPr>
          <a:xfrm>
            <a:off x="744811" y="3062292"/>
            <a:ext cx="108125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7">
              <a:lnSpc>
                <a:spcPct val="120000"/>
              </a:lnSpc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ступний іспит з іноземної мови</a:t>
            </a:r>
          </a:p>
          <a:p>
            <a:pPr marL="182567">
              <a:lnSpc>
                <a:spcPct val="120000"/>
              </a:lnSpc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Фаховий вступний іспит</a:t>
            </a:r>
          </a:p>
        </p:txBody>
      </p:sp>
      <p:sp>
        <p:nvSpPr>
          <p:cNvPr id="17" name="Прямокутник: округлені кути 1">
            <a:extLst>
              <a:ext uri="{FF2B5EF4-FFF2-40B4-BE49-F238E27FC236}">
                <a16:creationId xmlns:a16="http://schemas.microsoft.com/office/drawing/2014/main" id="{4736564F-A449-4BE9-8317-65D80B3ADD21}"/>
              </a:ext>
            </a:extLst>
          </p:cNvPr>
          <p:cNvSpPr/>
          <p:nvPr/>
        </p:nvSpPr>
        <p:spPr>
          <a:xfrm>
            <a:off x="728333" y="4298696"/>
            <a:ext cx="11177718" cy="648072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/>
              <a:t>Продовження навчання за іншою ( неспорідненою) спеціальністю</a:t>
            </a:r>
          </a:p>
        </p:txBody>
      </p:sp>
      <p:sp>
        <p:nvSpPr>
          <p:cNvPr id="18" name="Прямоугольник 11">
            <a:extLst>
              <a:ext uri="{FF2B5EF4-FFF2-40B4-BE49-F238E27FC236}">
                <a16:creationId xmlns:a16="http://schemas.microsoft.com/office/drawing/2014/main" id="{D63E6CE2-7E9F-40C2-B676-1A2E2C975379}"/>
              </a:ext>
            </a:extLst>
          </p:cNvPr>
          <p:cNvSpPr/>
          <p:nvPr/>
        </p:nvSpPr>
        <p:spPr>
          <a:xfrm>
            <a:off x="728333" y="5286955"/>
            <a:ext cx="108125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7">
              <a:lnSpc>
                <a:spcPct val="120000"/>
              </a:lnSpc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Вступний іспит з іноземної мови</a:t>
            </a:r>
          </a:p>
          <a:p>
            <a:pPr marL="182567">
              <a:lnSpc>
                <a:spcPct val="120000"/>
              </a:lnSpc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Фаховий вступний іспит</a:t>
            </a:r>
          </a:p>
          <a:p>
            <a:pPr marL="182567">
              <a:lnSpc>
                <a:spcPct val="120000"/>
              </a:lnSpc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Додатковий фаховий вступний іспит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49FF5190-9C48-4AF2-BC24-4B8801758B4C}"/>
              </a:ext>
            </a:extLst>
          </p:cNvPr>
          <p:cNvSpPr/>
          <p:nvPr/>
        </p:nvSpPr>
        <p:spPr>
          <a:xfrm>
            <a:off x="562536" y="1274594"/>
            <a:ext cx="109664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576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основі диплому </a:t>
            </a:r>
            <a:r>
              <a:rPr lang="ru-RU" sz="3600" b="1" dirty="0" err="1">
                <a:solidFill>
                  <a:srgbClr val="F576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спеціаліста</a:t>
            </a:r>
            <a:r>
              <a:rPr lang="ru-RU" sz="3600" b="1" dirty="0">
                <a:solidFill>
                  <a:srgbClr val="F576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3600" b="1" dirty="0" err="1">
                <a:solidFill>
                  <a:srgbClr val="F576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магістра</a:t>
            </a:r>
            <a:endParaRPr lang="uk-UA" sz="3200" dirty="0">
              <a:solidFill>
                <a:srgbClr val="F5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2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B2F5402-2CB1-4151-9BBB-B5BA98872CF8}"/>
              </a:ext>
            </a:extLst>
          </p:cNvPr>
          <p:cNvSpPr/>
          <p:nvPr/>
        </p:nvSpPr>
        <p:spPr>
          <a:xfrm>
            <a:off x="0" y="0"/>
            <a:ext cx="13439775" cy="1036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endParaRPr lang="uk-UA" sz="2628" dirty="0"/>
          </a:p>
        </p:txBody>
      </p:sp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8180DA65-1DE7-47E4-80A3-3093E364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25413"/>
            <a:ext cx="53387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1">
            <a:extLst>
              <a:ext uri="{FF2B5EF4-FFF2-40B4-BE49-F238E27FC236}">
                <a16:creationId xmlns:a16="http://schemas.microsoft.com/office/drawing/2014/main" id="{3072F193-E183-4AC4-8967-D1172F04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7150"/>
            <a:ext cx="27924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EB633A5-E53C-42D0-8541-4C961047A20A}"/>
              </a:ext>
            </a:extLst>
          </p:cNvPr>
          <p:cNvSpPr/>
          <p:nvPr/>
        </p:nvSpPr>
        <p:spPr>
          <a:xfrm>
            <a:off x="0" y="7210425"/>
            <a:ext cx="13439775" cy="34925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м. Житомир, вул. Чуднівська, 103, </a:t>
            </a:r>
            <a:r>
              <a:rPr lang="uk-UA" sz="1469" dirty="0" err="1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</a:t>
            </a: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+38-0412-24-14-22, </a:t>
            </a:r>
            <a:r>
              <a:rPr lang="en-US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https://ztu.edu.ua, e-mail: rector@ztu.edu.ua</a:t>
            </a:r>
            <a:endParaRPr lang="uk-UA" sz="1469" dirty="0">
              <a:solidFill>
                <a:srgbClr val="2D4BA5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3228" y="187489"/>
            <a:ext cx="107849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500" b="1" dirty="0">
                <a:solidFill>
                  <a:srgbClr val="E42D2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ОСОБЛИВОСТІ ВСТУПУ 2020</a:t>
            </a:r>
            <a:endParaRPr lang="en-US" sz="4500" b="1" dirty="0">
              <a:solidFill>
                <a:srgbClr val="E42D2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49FF5190-9C48-4AF2-BC24-4B8801758B4C}"/>
              </a:ext>
            </a:extLst>
          </p:cNvPr>
          <p:cNvSpPr/>
          <p:nvPr/>
        </p:nvSpPr>
        <p:spPr>
          <a:xfrm>
            <a:off x="562536" y="1274594"/>
            <a:ext cx="9551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576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</a:t>
            </a:r>
            <a:r>
              <a:rPr lang="uk-UA" sz="3600" b="1" dirty="0" err="1">
                <a:solidFill>
                  <a:srgbClr val="F576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іальність</a:t>
            </a:r>
            <a:r>
              <a:rPr lang="uk-UA" sz="3600" b="1" dirty="0">
                <a:solidFill>
                  <a:srgbClr val="F576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«Право»</a:t>
            </a:r>
            <a:r>
              <a:rPr lang="en-US" sz="3600" b="1" dirty="0">
                <a:solidFill>
                  <a:srgbClr val="F576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uk-UA" sz="3600" b="1" dirty="0">
                <a:solidFill>
                  <a:srgbClr val="F576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ВСІХ</a:t>
            </a:r>
            <a:r>
              <a:rPr lang="en-US" sz="3600" b="1" dirty="0">
                <a:solidFill>
                  <a:srgbClr val="F576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uk-UA" sz="3200" dirty="0">
              <a:solidFill>
                <a:srgbClr val="F57600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328987" y="3081223"/>
            <a:ext cx="8424936" cy="1961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767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3A56A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Єдиний вступний іспит з іноземної мови</a:t>
            </a:r>
          </a:p>
          <a:p>
            <a:pPr marL="639767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2600" b="1" dirty="0">
              <a:solidFill>
                <a:srgbClr val="3A56AB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39767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3A56A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Єдине фахове вступне випробування</a:t>
            </a:r>
          </a:p>
        </p:txBody>
      </p:sp>
      <p:sp>
        <p:nvSpPr>
          <p:cNvPr id="20" name="Прямокутник 19"/>
          <p:cNvSpPr/>
          <p:nvPr/>
        </p:nvSpPr>
        <p:spPr>
          <a:xfrm rot="21204446">
            <a:off x="118480" y="2286531"/>
            <a:ext cx="2952328" cy="79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7" algn="ctr">
              <a:lnSpc>
                <a:spcPct val="120000"/>
              </a:lnSpc>
            </a:pPr>
            <a:r>
              <a:rPr lang="uk-UA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ТЕХНОЛОГІЯ ЗНО</a:t>
            </a:r>
          </a:p>
        </p:txBody>
      </p:sp>
    </p:spTree>
    <p:extLst>
      <p:ext uri="{BB962C8B-B14F-4D97-AF65-F5344CB8AC3E}">
        <p14:creationId xmlns:p14="http://schemas.microsoft.com/office/powerpoint/2010/main" val="109716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B2F5402-2CB1-4151-9BBB-B5BA98872CF8}"/>
              </a:ext>
            </a:extLst>
          </p:cNvPr>
          <p:cNvSpPr/>
          <p:nvPr/>
        </p:nvSpPr>
        <p:spPr>
          <a:xfrm>
            <a:off x="0" y="0"/>
            <a:ext cx="13439775" cy="1036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endParaRPr lang="uk-UA" sz="2628" dirty="0"/>
          </a:p>
        </p:txBody>
      </p:sp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8180DA65-1DE7-47E4-80A3-3093E364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25413"/>
            <a:ext cx="53387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1">
            <a:extLst>
              <a:ext uri="{FF2B5EF4-FFF2-40B4-BE49-F238E27FC236}">
                <a16:creationId xmlns:a16="http://schemas.microsoft.com/office/drawing/2014/main" id="{3072F193-E183-4AC4-8967-D1172F04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7150"/>
            <a:ext cx="27924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EB633A5-E53C-42D0-8541-4C961047A20A}"/>
              </a:ext>
            </a:extLst>
          </p:cNvPr>
          <p:cNvSpPr/>
          <p:nvPr/>
        </p:nvSpPr>
        <p:spPr>
          <a:xfrm>
            <a:off x="0" y="7210425"/>
            <a:ext cx="13439775" cy="34925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м. Житомир, вул. Чуднівська, 103, </a:t>
            </a:r>
            <a:r>
              <a:rPr lang="uk-UA" sz="1469" dirty="0" err="1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</a:t>
            </a: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+38-0412-24-14-22, </a:t>
            </a:r>
            <a:r>
              <a:rPr lang="en-US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https://ztu.edu.ua, e-mail: rector@ztu.edu.ua</a:t>
            </a:r>
            <a:endParaRPr lang="uk-UA" sz="1469" dirty="0">
              <a:solidFill>
                <a:srgbClr val="2D4BA5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3228" y="187489"/>
            <a:ext cx="107849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500" b="1" dirty="0">
                <a:solidFill>
                  <a:srgbClr val="E42D2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ОСОБЛИВОСТІ ВСТУПУ 2020</a:t>
            </a:r>
            <a:endParaRPr lang="en-US" sz="4500" b="1" dirty="0">
              <a:solidFill>
                <a:srgbClr val="E42D2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736564F-A449-4BE9-8317-65D80B3ADD21}"/>
              </a:ext>
            </a:extLst>
          </p:cNvPr>
          <p:cNvSpPr/>
          <p:nvPr/>
        </p:nvSpPr>
        <p:spPr>
          <a:xfrm>
            <a:off x="343531" y="1418863"/>
            <a:ext cx="12745416" cy="977300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AC865BC-B661-4425-8036-E1A4F7F45F9B}"/>
              </a:ext>
            </a:extLst>
          </p:cNvPr>
          <p:cNvSpPr/>
          <p:nvPr/>
        </p:nvSpPr>
        <p:spPr>
          <a:xfrm>
            <a:off x="794714" y="1476375"/>
            <a:ext cx="11938703" cy="653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34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Заяви подаються в електронній формі</a:t>
            </a:r>
            <a:r>
              <a:rPr lang="en-US" sz="34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uk-UA" sz="3400" b="1" dirty="0">
              <a:solidFill>
                <a:srgbClr val="F073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1F22F91E-B52F-42A3-96AF-9B0420726150}"/>
              </a:ext>
            </a:extLst>
          </p:cNvPr>
          <p:cNvSpPr/>
          <p:nvPr/>
        </p:nvSpPr>
        <p:spPr>
          <a:xfrm>
            <a:off x="358848" y="2767224"/>
            <a:ext cx="12745416" cy="936104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71910E2-F359-4061-8916-5261AF8DD1F2}"/>
              </a:ext>
            </a:extLst>
          </p:cNvPr>
          <p:cNvSpPr/>
          <p:nvPr/>
        </p:nvSpPr>
        <p:spPr>
          <a:xfrm>
            <a:off x="746887" y="4110796"/>
            <a:ext cx="119387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3400" b="1" dirty="0">
                <a:solidFill>
                  <a:srgbClr val="F073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Створення електронних кабінетів вступників (сайт </a:t>
            </a:r>
            <a:r>
              <a:rPr lang="en-GB" sz="3600" dirty="0">
                <a:hlinkClick r:id="rId5"/>
              </a:rPr>
              <a:t>https://ez.osvitavsim.org.ua/</a:t>
            </a:r>
            <a:r>
              <a:rPr lang="uk-UA" sz="3400" b="1" dirty="0">
                <a:solidFill>
                  <a:srgbClr val="F073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Прямокутник: округлені кути 14">
            <a:extLst>
              <a:ext uri="{FF2B5EF4-FFF2-40B4-BE49-F238E27FC236}">
                <a16:creationId xmlns:a16="http://schemas.microsoft.com/office/drawing/2014/main" id="{1F22F91E-B52F-42A3-96AF-9B0420726150}"/>
              </a:ext>
            </a:extLst>
          </p:cNvPr>
          <p:cNvSpPr/>
          <p:nvPr/>
        </p:nvSpPr>
        <p:spPr>
          <a:xfrm>
            <a:off x="375571" y="4011364"/>
            <a:ext cx="12745416" cy="1625748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E3D17217-40B0-40B9-9776-CC967E1757D0}"/>
              </a:ext>
            </a:extLst>
          </p:cNvPr>
          <p:cNvSpPr/>
          <p:nvPr/>
        </p:nvSpPr>
        <p:spPr>
          <a:xfrm>
            <a:off x="358848" y="6079655"/>
            <a:ext cx="12745416" cy="839948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uk-UA" sz="3600" b="1" dirty="0">
                <a:solidFill>
                  <a:srgbClr val="F073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ЄВІ, ЄФВВ </a:t>
            </a:r>
            <a:r>
              <a:rPr lang="uk-UA" sz="36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діють лише </a:t>
            </a:r>
            <a:r>
              <a:rPr lang="uk-UA" sz="3600" b="1" dirty="0">
                <a:solidFill>
                  <a:srgbClr val="F073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 року 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C71910E2-F359-4061-8916-5261AF8DD1F2}"/>
              </a:ext>
            </a:extLst>
          </p:cNvPr>
          <p:cNvSpPr/>
          <p:nvPr/>
        </p:nvSpPr>
        <p:spPr>
          <a:xfrm>
            <a:off x="528787" y="2845949"/>
            <a:ext cx="11938703" cy="653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3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Реєстрація на складання ЄВІ (сайт ВРЦОЯО)</a:t>
            </a:r>
          </a:p>
        </p:txBody>
      </p:sp>
    </p:spTree>
    <p:extLst>
      <p:ext uri="{BB962C8B-B14F-4D97-AF65-F5344CB8AC3E}">
        <p14:creationId xmlns:p14="http://schemas.microsoft.com/office/powerpoint/2010/main" val="24238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9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CB20167A-3F25-4D5A-8074-BBCFA090FA28}"/>
              </a:ext>
            </a:extLst>
          </p:cNvPr>
          <p:cNvSpPr/>
          <p:nvPr/>
        </p:nvSpPr>
        <p:spPr>
          <a:xfrm>
            <a:off x="317262" y="1712049"/>
            <a:ext cx="12600000" cy="936000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uk-UA"/>
          </a:p>
        </p:txBody>
      </p:sp>
      <p:sp>
        <p:nvSpPr>
          <p:cNvPr id="21" name="Прямоугольник 7">
            <a:extLst>
              <a:ext uri="{FF2B5EF4-FFF2-40B4-BE49-F238E27FC236}">
                <a16:creationId xmlns:a16="http://schemas.microsoft.com/office/drawing/2014/main" id="{799E1A73-E398-4D3C-994F-868DDBF3E6D0}"/>
              </a:ext>
            </a:extLst>
          </p:cNvPr>
          <p:cNvSpPr/>
          <p:nvPr/>
        </p:nvSpPr>
        <p:spPr>
          <a:xfrm>
            <a:off x="326511" y="1748967"/>
            <a:ext cx="12647687" cy="85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767" indent="-45720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реєстрація для складання ЄВІ та ЄФВВ (Право):</a:t>
            </a:r>
            <a:r>
              <a:rPr lang="en-US" sz="26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uk-UA" sz="2600" b="1" dirty="0">
              <a:solidFill>
                <a:srgbClr val="2664A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04107" lvl="1">
              <a:lnSpc>
                <a:spcPct val="95000"/>
              </a:lnSpc>
            </a:pPr>
            <a:r>
              <a:rPr lang="uk-UA" sz="26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 </a:t>
            </a:r>
            <a:r>
              <a:rPr lang="uk-UA" sz="2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06 травня </a:t>
            </a:r>
            <a:r>
              <a:rPr lang="uk-UA" sz="26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</a:t>
            </a:r>
            <a:r>
              <a:rPr lang="uk-UA" sz="2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03 червня 2020 року </a:t>
            </a:r>
          </a:p>
        </p:txBody>
      </p: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21D50928-4932-4A53-B8C2-AD53FB94D7FF}"/>
              </a:ext>
            </a:extLst>
          </p:cNvPr>
          <p:cNvSpPr/>
          <p:nvPr/>
        </p:nvSpPr>
        <p:spPr>
          <a:xfrm>
            <a:off x="1412400" y="2801213"/>
            <a:ext cx="11520000" cy="936000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uk-UA"/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7E414663-3241-414F-9B15-C1B11EDD9C40}"/>
              </a:ext>
            </a:extLst>
          </p:cNvPr>
          <p:cNvSpPr/>
          <p:nvPr/>
        </p:nvSpPr>
        <p:spPr>
          <a:xfrm>
            <a:off x="2477262" y="3924751"/>
            <a:ext cx="10440000" cy="936000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uk-UA"/>
          </a:p>
        </p:txBody>
      </p:sp>
      <p:sp>
        <p:nvSpPr>
          <p:cNvPr id="39" name="Прямокутник: округлені кути 38">
            <a:extLst>
              <a:ext uri="{FF2B5EF4-FFF2-40B4-BE49-F238E27FC236}">
                <a16:creationId xmlns:a16="http://schemas.microsoft.com/office/drawing/2014/main" id="{3557D76D-C6DB-4BC0-B7DC-EB0C85EA0A8D}"/>
              </a:ext>
            </a:extLst>
          </p:cNvPr>
          <p:cNvSpPr/>
          <p:nvPr/>
        </p:nvSpPr>
        <p:spPr>
          <a:xfrm>
            <a:off x="3557262" y="5004871"/>
            <a:ext cx="9360000" cy="936000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B2F5402-2CB1-4151-9BBB-B5BA98872CF8}"/>
              </a:ext>
            </a:extLst>
          </p:cNvPr>
          <p:cNvSpPr/>
          <p:nvPr/>
        </p:nvSpPr>
        <p:spPr>
          <a:xfrm>
            <a:off x="-3970" y="0"/>
            <a:ext cx="13439775" cy="1036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endParaRPr lang="uk-UA" sz="2628" dirty="0"/>
          </a:p>
        </p:txBody>
      </p:sp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8180DA65-1DE7-47E4-80A3-3093E364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55" y="125413"/>
            <a:ext cx="53387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1">
            <a:extLst>
              <a:ext uri="{FF2B5EF4-FFF2-40B4-BE49-F238E27FC236}">
                <a16:creationId xmlns:a16="http://schemas.microsoft.com/office/drawing/2014/main" id="{3072F193-E183-4AC4-8967-D1172F04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" y="57150"/>
            <a:ext cx="27924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EB633A5-E53C-42D0-8541-4C961047A20A}"/>
              </a:ext>
            </a:extLst>
          </p:cNvPr>
          <p:cNvSpPr/>
          <p:nvPr/>
        </p:nvSpPr>
        <p:spPr>
          <a:xfrm>
            <a:off x="0" y="7210425"/>
            <a:ext cx="13439775" cy="34925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м. Житомир, вул. Чуднівська, 103, </a:t>
            </a:r>
            <a:r>
              <a:rPr lang="uk-UA" sz="1469" dirty="0" err="1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</a:t>
            </a: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+38-0412-24-14-22, </a:t>
            </a:r>
            <a:r>
              <a:rPr lang="en-US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https://ztu.edu.ua, e-mail: rector@ztu.edu.ua</a:t>
            </a:r>
            <a:endParaRPr lang="uk-UA" sz="1469" dirty="0">
              <a:solidFill>
                <a:srgbClr val="2D4BA5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9258" y="187489"/>
            <a:ext cx="107849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500" b="1" dirty="0">
                <a:solidFill>
                  <a:srgbClr val="E42D2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КЛЮЧОВІ ДАТИ ВСТУПУ 2020</a:t>
            </a:r>
            <a:endParaRPr lang="en-US" sz="4500" b="1" dirty="0">
              <a:solidFill>
                <a:srgbClr val="E42D2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8">
            <a:extLst>
              <a:ext uri="{FF2B5EF4-FFF2-40B4-BE49-F238E27FC236}">
                <a16:creationId xmlns:a16="http://schemas.microsoft.com/office/drawing/2014/main" id="{52FDD581-C531-422F-BB18-730EB66AC62F}"/>
              </a:ext>
            </a:extLst>
          </p:cNvPr>
          <p:cNvSpPr/>
          <p:nvPr/>
        </p:nvSpPr>
        <p:spPr>
          <a:xfrm>
            <a:off x="2837451" y="1035616"/>
            <a:ext cx="10292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E42D2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Вступ в магістратуру</a:t>
            </a:r>
            <a:endParaRPr lang="en-US" sz="3200" b="1" dirty="0">
              <a:solidFill>
                <a:srgbClr val="E42D2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10">
            <a:extLst>
              <a:ext uri="{FF2B5EF4-FFF2-40B4-BE49-F238E27FC236}">
                <a16:creationId xmlns:a16="http://schemas.microsoft.com/office/drawing/2014/main" id="{EE1F761B-ED82-48CA-B281-73359184AD34}"/>
              </a:ext>
            </a:extLst>
          </p:cNvPr>
          <p:cNvSpPr/>
          <p:nvPr/>
        </p:nvSpPr>
        <p:spPr>
          <a:xfrm>
            <a:off x="1468403" y="2842943"/>
            <a:ext cx="11967402" cy="85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767" indent="-45720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основна сесія ЄВІ з іноземної  мови: </a:t>
            </a:r>
          </a:p>
          <a:p>
            <a:pPr marL="704107" lvl="1">
              <a:lnSpc>
                <a:spcPct val="95000"/>
              </a:lnSpc>
            </a:pPr>
            <a:r>
              <a:rPr lang="uk-UA" sz="2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01 липня 2020 року</a:t>
            </a:r>
          </a:p>
        </p:txBody>
      </p:sp>
      <p:sp>
        <p:nvSpPr>
          <p:cNvPr id="33" name="Прямоугольник 11">
            <a:extLst>
              <a:ext uri="{FF2B5EF4-FFF2-40B4-BE49-F238E27FC236}">
                <a16:creationId xmlns:a16="http://schemas.microsoft.com/office/drawing/2014/main" id="{CDCCA015-7B6F-4681-80A7-8A5F08A5DB81}"/>
              </a:ext>
            </a:extLst>
          </p:cNvPr>
          <p:cNvSpPr/>
          <p:nvPr/>
        </p:nvSpPr>
        <p:spPr>
          <a:xfrm>
            <a:off x="2509476" y="3992244"/>
            <a:ext cx="10257566" cy="85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767" indent="-45720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основна сесія ЄФВВ (Право): </a:t>
            </a:r>
          </a:p>
          <a:p>
            <a:pPr marL="704107" lvl="1">
              <a:lnSpc>
                <a:spcPct val="95000"/>
              </a:lnSpc>
            </a:pPr>
            <a:r>
              <a:rPr lang="uk-UA" sz="2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03 липня 2020 року</a:t>
            </a:r>
          </a:p>
        </p:txBody>
      </p:sp>
      <p:sp>
        <p:nvSpPr>
          <p:cNvPr id="34" name="Прямоугольник 11">
            <a:extLst>
              <a:ext uri="{FF2B5EF4-FFF2-40B4-BE49-F238E27FC236}">
                <a16:creationId xmlns:a16="http://schemas.microsoft.com/office/drawing/2014/main" id="{E1C1B406-A3EC-4FCD-93E0-788CDAA66FFD}"/>
              </a:ext>
            </a:extLst>
          </p:cNvPr>
          <p:cNvSpPr/>
          <p:nvPr/>
        </p:nvSpPr>
        <p:spPr>
          <a:xfrm>
            <a:off x="3557262" y="5054053"/>
            <a:ext cx="9068869" cy="85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767" indent="-45720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складання додаткових вступних іспитів: </a:t>
            </a:r>
          </a:p>
          <a:p>
            <a:pPr marL="704107" lvl="1">
              <a:lnSpc>
                <a:spcPct val="95000"/>
              </a:lnSpc>
            </a:pPr>
            <a:r>
              <a:rPr lang="uk-UA" sz="2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06 травня по 29 травня 2020 року</a:t>
            </a:r>
          </a:p>
        </p:txBody>
      </p:sp>
    </p:spTree>
    <p:extLst>
      <p:ext uri="{BB962C8B-B14F-4D97-AF65-F5344CB8AC3E}">
        <p14:creationId xmlns:p14="http://schemas.microsoft.com/office/powerpoint/2010/main" val="363928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CB20167A-3F25-4D5A-8074-BBCFA090FA28}"/>
              </a:ext>
            </a:extLst>
          </p:cNvPr>
          <p:cNvSpPr/>
          <p:nvPr/>
        </p:nvSpPr>
        <p:spPr>
          <a:xfrm>
            <a:off x="317262" y="1063977"/>
            <a:ext cx="12600000" cy="936000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uk-UA"/>
          </a:p>
        </p:txBody>
      </p:sp>
      <p:sp>
        <p:nvSpPr>
          <p:cNvPr id="21" name="Прямоугольник 7">
            <a:extLst>
              <a:ext uri="{FF2B5EF4-FFF2-40B4-BE49-F238E27FC236}">
                <a16:creationId xmlns:a16="http://schemas.microsoft.com/office/drawing/2014/main" id="{799E1A73-E398-4D3C-994F-868DDBF3E6D0}"/>
              </a:ext>
            </a:extLst>
          </p:cNvPr>
          <p:cNvSpPr/>
          <p:nvPr/>
        </p:nvSpPr>
        <p:spPr>
          <a:xfrm>
            <a:off x="392073" y="1081599"/>
            <a:ext cx="12647687" cy="85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767" indent="-45720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реєстрація електронних кабінетів вступників:</a:t>
            </a:r>
            <a:r>
              <a:rPr lang="en-US" sz="26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uk-UA" sz="2600" b="1" dirty="0">
              <a:solidFill>
                <a:srgbClr val="2664A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04107" lvl="1">
              <a:lnSpc>
                <a:spcPct val="95000"/>
              </a:lnSpc>
            </a:pPr>
            <a:r>
              <a:rPr lang="uk-UA" sz="26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 </a:t>
            </a:r>
            <a:r>
              <a:rPr lang="uk-UA" sz="2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01 липня 2020 року</a:t>
            </a:r>
          </a:p>
        </p:txBody>
      </p: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21D50928-4932-4A53-B8C2-AD53FB94D7FF}"/>
              </a:ext>
            </a:extLst>
          </p:cNvPr>
          <p:cNvSpPr/>
          <p:nvPr/>
        </p:nvSpPr>
        <p:spPr>
          <a:xfrm>
            <a:off x="1412400" y="2153141"/>
            <a:ext cx="11520000" cy="936000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uk-UA"/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7E414663-3241-414F-9B15-C1B11EDD9C40}"/>
              </a:ext>
            </a:extLst>
          </p:cNvPr>
          <p:cNvSpPr/>
          <p:nvPr/>
        </p:nvSpPr>
        <p:spPr>
          <a:xfrm>
            <a:off x="2477262" y="3276679"/>
            <a:ext cx="10440000" cy="936000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uk-UA"/>
          </a:p>
        </p:txBody>
      </p:sp>
      <p:sp>
        <p:nvSpPr>
          <p:cNvPr id="39" name="Прямокутник: округлені кути 38">
            <a:extLst>
              <a:ext uri="{FF2B5EF4-FFF2-40B4-BE49-F238E27FC236}">
                <a16:creationId xmlns:a16="http://schemas.microsoft.com/office/drawing/2014/main" id="{3557D76D-C6DB-4BC0-B7DC-EB0C85EA0A8D}"/>
              </a:ext>
            </a:extLst>
          </p:cNvPr>
          <p:cNvSpPr/>
          <p:nvPr/>
        </p:nvSpPr>
        <p:spPr>
          <a:xfrm>
            <a:off x="3557262" y="4356799"/>
            <a:ext cx="9360000" cy="936000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uk-UA"/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32A6AACB-30FB-4E5B-A909-3BF95FD25343}"/>
              </a:ext>
            </a:extLst>
          </p:cNvPr>
          <p:cNvSpPr/>
          <p:nvPr/>
        </p:nvSpPr>
        <p:spPr>
          <a:xfrm>
            <a:off x="4637262" y="5436919"/>
            <a:ext cx="8280000" cy="936000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B2F5402-2CB1-4151-9BBB-B5BA98872CF8}"/>
              </a:ext>
            </a:extLst>
          </p:cNvPr>
          <p:cNvSpPr/>
          <p:nvPr/>
        </p:nvSpPr>
        <p:spPr>
          <a:xfrm>
            <a:off x="-3970" y="0"/>
            <a:ext cx="13439775" cy="1036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endParaRPr lang="uk-UA" sz="2628" dirty="0"/>
          </a:p>
        </p:txBody>
      </p:sp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8180DA65-1DE7-47E4-80A3-3093E364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55" y="125413"/>
            <a:ext cx="53387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1">
            <a:extLst>
              <a:ext uri="{FF2B5EF4-FFF2-40B4-BE49-F238E27FC236}">
                <a16:creationId xmlns:a16="http://schemas.microsoft.com/office/drawing/2014/main" id="{3072F193-E183-4AC4-8967-D1172F04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" y="57150"/>
            <a:ext cx="27924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EB633A5-E53C-42D0-8541-4C961047A20A}"/>
              </a:ext>
            </a:extLst>
          </p:cNvPr>
          <p:cNvSpPr/>
          <p:nvPr/>
        </p:nvSpPr>
        <p:spPr>
          <a:xfrm>
            <a:off x="0" y="7210425"/>
            <a:ext cx="13439775" cy="34925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м. Житомир, вул. Чуднівська, 103, </a:t>
            </a:r>
            <a:r>
              <a:rPr lang="uk-UA" sz="1469" dirty="0" err="1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</a:t>
            </a: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+38-0412-24-14-22, </a:t>
            </a:r>
            <a:r>
              <a:rPr lang="en-US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https://ztu.edu.ua, e-mail: rector@ztu.edu.ua</a:t>
            </a:r>
            <a:endParaRPr lang="uk-UA" sz="1469" dirty="0">
              <a:solidFill>
                <a:srgbClr val="2D4BA5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9258" y="187489"/>
            <a:ext cx="107849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500" b="1" dirty="0">
                <a:solidFill>
                  <a:srgbClr val="E42D2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КЛЮЧОВІ ДАТИ ВСТУПУ 2020</a:t>
            </a:r>
            <a:endParaRPr lang="en-US" sz="4500" b="1" dirty="0">
              <a:solidFill>
                <a:srgbClr val="E42D2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10">
            <a:extLst>
              <a:ext uri="{FF2B5EF4-FFF2-40B4-BE49-F238E27FC236}">
                <a16:creationId xmlns:a16="http://schemas.microsoft.com/office/drawing/2014/main" id="{EE1F761B-ED82-48CA-B281-73359184AD34}"/>
              </a:ext>
            </a:extLst>
          </p:cNvPr>
          <p:cNvSpPr/>
          <p:nvPr/>
        </p:nvSpPr>
        <p:spPr>
          <a:xfrm>
            <a:off x="1468403" y="2194871"/>
            <a:ext cx="11967402" cy="85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767" indent="-45720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початок прийому заяв та документів: </a:t>
            </a:r>
          </a:p>
          <a:p>
            <a:pPr marL="704107" lvl="1">
              <a:lnSpc>
                <a:spcPct val="95000"/>
              </a:lnSpc>
            </a:pPr>
            <a:r>
              <a:rPr lang="uk-UA" sz="2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05 липня 2020 року</a:t>
            </a:r>
          </a:p>
        </p:txBody>
      </p:sp>
      <p:sp>
        <p:nvSpPr>
          <p:cNvPr id="33" name="Прямоугольник 11">
            <a:extLst>
              <a:ext uri="{FF2B5EF4-FFF2-40B4-BE49-F238E27FC236}">
                <a16:creationId xmlns:a16="http://schemas.microsoft.com/office/drawing/2014/main" id="{CDCCA015-7B6F-4681-80A7-8A5F08A5DB81}"/>
              </a:ext>
            </a:extLst>
          </p:cNvPr>
          <p:cNvSpPr/>
          <p:nvPr/>
        </p:nvSpPr>
        <p:spPr>
          <a:xfrm>
            <a:off x="2509476" y="3344172"/>
            <a:ext cx="10257566" cy="85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767" indent="-45720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закінчення прийому заяв та документів: </a:t>
            </a:r>
          </a:p>
          <a:p>
            <a:pPr marL="704107" lvl="1">
              <a:lnSpc>
                <a:spcPct val="95000"/>
              </a:lnSpc>
            </a:pPr>
            <a:r>
              <a:rPr lang="uk-UA" sz="2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 липня 2020 року о 18:00</a:t>
            </a:r>
          </a:p>
        </p:txBody>
      </p:sp>
      <p:sp>
        <p:nvSpPr>
          <p:cNvPr id="34" name="Прямоугольник 11">
            <a:extLst>
              <a:ext uri="{FF2B5EF4-FFF2-40B4-BE49-F238E27FC236}">
                <a16:creationId xmlns:a16="http://schemas.microsoft.com/office/drawing/2014/main" id="{E1C1B406-A3EC-4FCD-93E0-788CDAA66FFD}"/>
              </a:ext>
            </a:extLst>
          </p:cNvPr>
          <p:cNvSpPr/>
          <p:nvPr/>
        </p:nvSpPr>
        <p:spPr>
          <a:xfrm>
            <a:off x="3557262" y="4405981"/>
            <a:ext cx="9068869" cy="85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767" indent="-45720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Строки проведення іспитів в університеті: </a:t>
            </a:r>
          </a:p>
          <a:p>
            <a:pPr marL="704107" lvl="1">
              <a:lnSpc>
                <a:spcPct val="95000"/>
              </a:lnSpc>
            </a:pPr>
            <a:r>
              <a:rPr lang="uk-UA" sz="2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24-26 липня 2020 року</a:t>
            </a:r>
          </a:p>
        </p:txBody>
      </p:sp>
      <p:sp>
        <p:nvSpPr>
          <p:cNvPr id="35" name="Прямоугольник 11">
            <a:extLst>
              <a:ext uri="{FF2B5EF4-FFF2-40B4-BE49-F238E27FC236}">
                <a16:creationId xmlns:a16="http://schemas.microsoft.com/office/drawing/2014/main" id="{10CD1E29-6246-414B-9D34-BCB8773E024A}"/>
              </a:ext>
            </a:extLst>
          </p:cNvPr>
          <p:cNvSpPr/>
          <p:nvPr/>
        </p:nvSpPr>
        <p:spPr>
          <a:xfrm>
            <a:off x="4656248" y="5458643"/>
            <a:ext cx="74888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767" indent="-457200"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Термін оприлюднення рейтингів: </a:t>
            </a:r>
          </a:p>
          <a:p>
            <a:pPr marL="704107" lvl="1"/>
            <a:r>
              <a:rPr lang="uk-UA" sz="2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 пізніше  05 серпня 2020 року</a:t>
            </a:r>
          </a:p>
        </p:txBody>
      </p:sp>
      <p:sp>
        <p:nvSpPr>
          <p:cNvPr id="18" name="Прямокутник: округлені кути 35">
            <a:extLst>
              <a:ext uri="{FF2B5EF4-FFF2-40B4-BE49-F238E27FC236}">
                <a16:creationId xmlns:a16="http://schemas.microsoft.com/office/drawing/2014/main" id="{CB20167A-3F25-4D5A-8074-BBCFA090FA28}"/>
              </a:ext>
            </a:extLst>
          </p:cNvPr>
          <p:cNvSpPr/>
          <p:nvPr/>
        </p:nvSpPr>
        <p:spPr>
          <a:xfrm>
            <a:off x="5209308" y="6568303"/>
            <a:ext cx="7707954" cy="668712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44450">
            <a:solidFill>
              <a:srgbClr val="266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uk-UA"/>
          </a:p>
        </p:txBody>
      </p:sp>
      <p:sp>
        <p:nvSpPr>
          <p:cNvPr id="19" name="Прямоугольник 7">
            <a:extLst>
              <a:ext uri="{FF2B5EF4-FFF2-40B4-BE49-F238E27FC236}">
                <a16:creationId xmlns:a16="http://schemas.microsoft.com/office/drawing/2014/main" id="{799E1A73-E398-4D3C-994F-868DDBF3E6D0}"/>
              </a:ext>
            </a:extLst>
          </p:cNvPr>
          <p:cNvSpPr/>
          <p:nvPr/>
        </p:nvSpPr>
        <p:spPr>
          <a:xfrm>
            <a:off x="5634909" y="6544054"/>
            <a:ext cx="740485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767" indent="-45720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Подача оригіналів на бюджет:</a:t>
            </a:r>
            <a:r>
              <a:rPr lang="en-US" sz="20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uk-UA" sz="2000" b="1" dirty="0">
              <a:solidFill>
                <a:srgbClr val="2664A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04107" lvl="1">
              <a:lnSpc>
                <a:spcPct val="95000"/>
              </a:lnSpc>
            </a:pPr>
            <a:r>
              <a:rPr lang="uk-UA" sz="2000" b="1" dirty="0">
                <a:solidFill>
                  <a:srgbClr val="2664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 серпня 2020 року</a:t>
            </a:r>
          </a:p>
        </p:txBody>
      </p:sp>
    </p:spTree>
    <p:extLst>
      <p:ext uri="{BB962C8B-B14F-4D97-AF65-F5344CB8AC3E}">
        <p14:creationId xmlns:p14="http://schemas.microsoft.com/office/powerpoint/2010/main" val="40860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B2F5402-2CB1-4151-9BBB-B5BA98872CF8}"/>
              </a:ext>
            </a:extLst>
          </p:cNvPr>
          <p:cNvSpPr/>
          <p:nvPr/>
        </p:nvSpPr>
        <p:spPr>
          <a:xfrm>
            <a:off x="0" y="0"/>
            <a:ext cx="13439775" cy="1036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endParaRPr lang="uk-UA" sz="2628" dirty="0"/>
          </a:p>
        </p:txBody>
      </p:sp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8180DA65-1DE7-47E4-80A3-3093E364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25413"/>
            <a:ext cx="53387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1">
            <a:extLst>
              <a:ext uri="{FF2B5EF4-FFF2-40B4-BE49-F238E27FC236}">
                <a16:creationId xmlns:a16="http://schemas.microsoft.com/office/drawing/2014/main" id="{3072F193-E183-4AC4-8967-D1172F04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7150"/>
            <a:ext cx="27924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EB633A5-E53C-42D0-8541-4C961047A20A}"/>
              </a:ext>
            </a:extLst>
          </p:cNvPr>
          <p:cNvSpPr/>
          <p:nvPr/>
        </p:nvSpPr>
        <p:spPr>
          <a:xfrm>
            <a:off x="0" y="7210425"/>
            <a:ext cx="13439775" cy="34925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974">
              <a:defRPr/>
            </a:pP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м. Житомир, вул. Чуднівська, 103, </a:t>
            </a:r>
            <a:r>
              <a:rPr lang="uk-UA" sz="1469" dirty="0" err="1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</a:t>
            </a:r>
            <a:r>
              <a:rPr lang="uk-UA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+38-0412-24-14-22, </a:t>
            </a:r>
            <a:r>
              <a:rPr lang="en-US" sz="1469" dirty="0">
                <a:solidFill>
                  <a:srgbClr val="2D4BA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https://ztu.edu.ua, e-mail: rector@ztu.edu.ua</a:t>
            </a:r>
            <a:endParaRPr lang="uk-UA" sz="1469" dirty="0">
              <a:solidFill>
                <a:srgbClr val="2D4BA5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3228" y="187489"/>
            <a:ext cx="107849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500" b="1" dirty="0">
                <a:solidFill>
                  <a:srgbClr val="E42D2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ОСОБЛИВОСТІ ВСТУПУ 2020</a:t>
            </a:r>
            <a:endParaRPr lang="en-US" sz="4500" b="1" dirty="0">
              <a:solidFill>
                <a:srgbClr val="E42D2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923" y="1426854"/>
            <a:ext cx="100811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Реєстрація</a:t>
            </a: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Центрі інформаційної підтримки абітурієнтів Державного університету «Житомирська політехніка»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75" y="2844527"/>
            <a:ext cx="6696744" cy="350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8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6770</TotalTime>
  <Words>745</Words>
  <Application>Microsoft Office PowerPoint</Application>
  <PresentationFormat>Довільний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Verdana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Денисюк Олена Григорівна</cp:lastModifiedBy>
  <cp:revision>389</cp:revision>
  <cp:lastPrinted>2020-02-21T12:37:53Z</cp:lastPrinted>
  <dcterms:modified xsi:type="dcterms:W3CDTF">2020-02-22T07:23:52Z</dcterms:modified>
</cp:coreProperties>
</file>