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8" r:id="rId3"/>
    <p:sldId id="256" r:id="rId4"/>
    <p:sldId id="271" r:id="rId5"/>
    <p:sldId id="269" r:id="rId6"/>
    <p:sldId id="272" r:id="rId7"/>
    <p:sldId id="273" r:id="rId8"/>
    <p:sldId id="274" r:id="rId9"/>
  </p:sldIdLst>
  <p:sldSz cx="10082213" cy="7561263"/>
  <p:notesSz cx="9926638" cy="679767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AF"/>
    <a:srgbClr val="FDEADA"/>
    <a:srgbClr val="E42D24"/>
    <a:srgbClr val="30DA44"/>
    <a:srgbClr val="119F5F"/>
    <a:srgbClr val="34A13C"/>
    <a:srgbClr val="304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>
      <p:cViewPr varScale="1">
        <p:scale>
          <a:sx n="105" d="100"/>
          <a:sy n="105" d="100"/>
        </p:scale>
        <p:origin x="1632" y="102"/>
      </p:cViewPr>
      <p:guideLst>
        <p:guide orient="horz" pos="2382"/>
        <p:guide pos="3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25EC-7DCD-407D-8088-FD859A49013E}" type="datetimeFigureOut">
              <a:rPr lang="uk-UA" smtClean="0"/>
              <a:t>25.02.2019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A119-2711-441D-A74C-A9D4C532A0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49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005" cy="340492"/>
          </a:xfrm>
          <a:prstGeom prst="rect">
            <a:avLst/>
          </a:prstGeom>
        </p:spPr>
        <p:txBody>
          <a:bodyPr vert="horz" lIns="88219" tIns="44109" rIns="88219" bIns="441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094" y="0"/>
            <a:ext cx="4302005" cy="340492"/>
          </a:xfrm>
          <a:prstGeom prst="rect">
            <a:avLst/>
          </a:prstGeom>
        </p:spPr>
        <p:txBody>
          <a:bodyPr vert="horz" lIns="88219" tIns="44109" rIns="88219" bIns="44109" rtlCol="0"/>
          <a:lstStyle>
            <a:lvl1pPr algn="r">
              <a:defRPr sz="1200"/>
            </a:lvl1pPr>
          </a:lstStyle>
          <a:p>
            <a:fld id="{E0BC444F-7881-4C2E-8F17-1B554BD065E8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9" tIns="44109" rIns="88219" bIns="441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27" y="3228591"/>
            <a:ext cx="7940386" cy="3059866"/>
          </a:xfrm>
          <a:prstGeom prst="rect">
            <a:avLst/>
          </a:prstGeom>
        </p:spPr>
        <p:txBody>
          <a:bodyPr vert="horz" lIns="88219" tIns="44109" rIns="88219" bIns="441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183"/>
            <a:ext cx="4302005" cy="338972"/>
          </a:xfrm>
          <a:prstGeom prst="rect">
            <a:avLst/>
          </a:prstGeom>
        </p:spPr>
        <p:txBody>
          <a:bodyPr vert="horz" lIns="88219" tIns="44109" rIns="88219" bIns="441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094" y="6457183"/>
            <a:ext cx="4302005" cy="338972"/>
          </a:xfrm>
          <a:prstGeom prst="rect">
            <a:avLst/>
          </a:prstGeom>
        </p:spPr>
        <p:txBody>
          <a:bodyPr vert="horz" lIns="88219" tIns="44109" rIns="88219" bIns="44109" rtlCol="0" anchor="b"/>
          <a:lstStyle>
            <a:lvl1pPr algn="r">
              <a:defRPr sz="1200"/>
            </a:lvl1pPr>
          </a:lstStyle>
          <a:p>
            <a:fld id="{96E8DFBA-4FD7-474B-A7A3-3C48AB55CBD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8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0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0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1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6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8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4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DFBA-4FD7-474B-A7A3-3C48AB55CB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166" y="2348894"/>
            <a:ext cx="856988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332" y="4284717"/>
            <a:ext cx="7057549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9605" y="302802"/>
            <a:ext cx="2268498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111" y="302802"/>
            <a:ext cx="6637457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425" y="4858813"/>
            <a:ext cx="8569881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425" y="3204786"/>
            <a:ext cx="8569881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111" y="1764295"/>
            <a:ext cx="4452977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5125" y="1764295"/>
            <a:ext cx="4452977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111" y="1692534"/>
            <a:ext cx="4454728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111" y="2397901"/>
            <a:ext cx="4454728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625" y="1692534"/>
            <a:ext cx="4456478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625" y="2397901"/>
            <a:ext cx="4456478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12" y="301050"/>
            <a:ext cx="3316979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865" y="301051"/>
            <a:ext cx="5636237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112" y="1582265"/>
            <a:ext cx="3316979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84" y="5292885"/>
            <a:ext cx="6049328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184" y="675613"/>
            <a:ext cx="6049328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184" y="5917739"/>
            <a:ext cx="6049328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111" y="1764295"/>
            <a:ext cx="9073992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111" y="7008172"/>
            <a:ext cx="235251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757" y="7008172"/>
            <a:ext cx="31927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5586" y="7008172"/>
            <a:ext cx="235251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8" b="8469"/>
          <a:stretch/>
        </p:blipFill>
        <p:spPr bwMode="auto">
          <a:xfrm>
            <a:off x="0" y="0"/>
            <a:ext cx="10082213" cy="713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082212" cy="10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959"/>
            <a:ext cx="10082213" cy="8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70" y="1260351"/>
            <a:ext cx="95050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диний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вступний іспит </a:t>
            </a:r>
            <a:r>
              <a:rPr lang="uk-UA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(ЄВІ)</a:t>
            </a:r>
            <a:endParaRPr lang="uk-UA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вступного випробування з іноземної (англійської, або німецької, або французької, або іспанської) мови для вступу на навчання для здобуття ступеня магістра на основі здобутого ступеня вищої освіти (освітньо-кваліфікаційного рівня спеціаліста), яка передбачає використання організаційно-технологічних процесів здійснення зовнішнього незалежного оцінювання.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" y="1354634"/>
            <a:ext cx="10081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Умови прийому на навчання до закладів вищої освіти України в 2019 році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прийому до ЖДТУ у 2019 році</a:t>
            </a:r>
            <a:endParaRPr lang="uk-UA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562" y="2062520"/>
            <a:ext cx="9505056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Спеціальності для яких передбачено складання Єдиного вступного іспиту з іноземної мови:</a:t>
            </a:r>
            <a:endParaRPr lang="uk-UA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051 Економіка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071 Облік і оподаткування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072 Фінанси, банківська справа </a:t>
            </a:r>
            <a:r>
              <a:rPr lang="uk-UA" sz="2400" b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400" b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страхування</a:t>
            </a:r>
            <a:endParaRPr lang="uk-UA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073 Менеджмент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076 Підприємництво, торгівля та біржова діяльність</a:t>
            </a:r>
            <a:endParaRPr lang="en-US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Інженерія </a:t>
            </a:r>
            <a:r>
              <a:rPr lang="uk-UA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програмного 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endParaRPr lang="uk-UA" sz="2400" b="1" dirty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Інформаційні системи та технології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 Туризм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 Публічне управління та адміністрування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uk-UA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 Міжнародні економічні відносини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uk-UA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570" y="1138822"/>
            <a:ext cx="1008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Центрі інформаційної підтримки </a:t>
            </a:r>
            <a:r>
              <a:rPr lang="uk-UA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абітурієнтів ЖДТУ</a:t>
            </a:r>
            <a:endParaRPr lang="uk-UA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22" y="2556495"/>
            <a:ext cx="6696744" cy="35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570" y="1138822"/>
            <a:ext cx="1008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Центрі інформаційної підтримки </a:t>
            </a:r>
            <a:r>
              <a:rPr lang="uk-UA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абітурієнтів ЖДТУ</a:t>
            </a:r>
            <a:endParaRPr lang="uk-UA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67698"/>
              </p:ext>
            </p:extLst>
          </p:nvPr>
        </p:nvGraphicFramePr>
        <p:xfrm>
          <a:off x="288578" y="2164952"/>
          <a:ext cx="928903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200" b="0" kern="1200" dirty="0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Реєстрація для складання іспиту</a:t>
                      </a:r>
                      <a:endParaRPr lang="uk-UA" sz="2200" b="0" kern="1200" dirty="0">
                        <a:solidFill>
                          <a:srgbClr val="2664A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 13 травня 2019р. – </a:t>
                      </a:r>
                      <a:b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 червня 2019р. (18.00)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r>
                        <a:rPr lang="uk-UA" sz="2200" b="0" kern="1200" dirty="0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Основна сесія іспиту</a:t>
                      </a:r>
                      <a:endParaRPr lang="uk-UA" sz="2200" b="0" kern="1200" dirty="0">
                        <a:solidFill>
                          <a:srgbClr val="2664A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 липня 2019р.</a:t>
                      </a:r>
                      <a:endParaRPr lang="uk-UA" sz="2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r>
                        <a:rPr lang="uk-UA" sz="2200" b="0" kern="1200" dirty="0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Прийом заяв та документів відбірковою комісією</a:t>
                      </a:r>
                      <a:endParaRPr lang="uk-UA" sz="2200" b="0" kern="1200" dirty="0">
                        <a:solidFill>
                          <a:srgbClr val="2664A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липня 2019р. – </a:t>
                      </a:r>
                      <a:b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липня 2019р.</a:t>
                      </a:r>
                      <a:endParaRPr lang="uk-UA" sz="2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12">
                <a:tc>
                  <a:txBody>
                    <a:bodyPr/>
                    <a:lstStyle/>
                    <a:p>
                      <a:r>
                        <a:rPr lang="uk-UA" sz="2200" b="0" kern="1200" dirty="0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Складання додаткових фахових вступних випробувань для вступу на основі </a:t>
                      </a:r>
                      <a:r>
                        <a:rPr lang="uk-UA" sz="2200" b="0" kern="1200" dirty="0" err="1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бакалаврату</a:t>
                      </a:r>
                      <a:r>
                        <a:rPr lang="uk-UA" sz="2200" b="0" kern="1200" dirty="0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іншою спеціальністю</a:t>
                      </a:r>
                      <a:endParaRPr lang="uk-UA" sz="2200" b="0" kern="1200" dirty="0">
                        <a:solidFill>
                          <a:srgbClr val="2664A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травня 2019р. – </a:t>
                      </a:r>
                    </a:p>
                    <a:p>
                      <a:pPr algn="ctr"/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травня 2019р.</a:t>
                      </a:r>
                      <a:endParaRPr lang="uk-UA" sz="2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0" kern="1200" dirty="0" smtClean="0">
                          <a:solidFill>
                            <a:srgbClr val="2664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Строки проведення фахових вступних випробувань в ЖДТУ</a:t>
                      </a:r>
                      <a:endParaRPr lang="uk-UA" sz="2200" b="0" kern="1200" dirty="0">
                        <a:solidFill>
                          <a:srgbClr val="2664A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25-28 липня 2019р.</a:t>
                      </a:r>
                      <a:endParaRPr lang="uk-UA" sz="22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570" y="1138822"/>
            <a:ext cx="1008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Документи, необхідні для реєстрації</a:t>
            </a:r>
            <a:endParaRPr lang="uk-UA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0586" y="2021783"/>
            <a:ext cx="9361040" cy="4207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Копія документа державного зразка про раніше здобутий освітній (освітньо-кваліфікаційний) рівень, на основі якого здійснюється вступ, і додаток до нього (за умови, якщо ступінь бакалавра, спеціаліста або магістра здобутий до 2019 року).</a:t>
            </a:r>
          </a:p>
          <a:p>
            <a:pPr algn="just"/>
            <a: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Довідка щодо планового строку завершення навчання у 2019 році (видається деканатом за місцем навчання, у разі отримання ступеня бакалавра у 2019 році).</a:t>
            </a:r>
          </a:p>
          <a:p>
            <a:pPr algn="just"/>
            <a: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Копія документа, що посвідчує особу та громадянство (паспорт).</a:t>
            </a:r>
          </a:p>
          <a:p>
            <a:pPr algn="just"/>
            <a: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Копія ідентифікаційного коду.</a:t>
            </a:r>
          </a:p>
          <a:p>
            <a:pPr algn="just"/>
            <a: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Одна кольорова фотокартка розміром 3 х 4 см (у разі необхідності складання додаткового фахового вступного випробування при  перехресному вступі – 2 фотокартки).</a:t>
            </a:r>
          </a:p>
          <a:p>
            <a:pPr algn="just"/>
            <a: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2664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uk-UA" sz="2200" dirty="0">
              <a:solidFill>
                <a:srgbClr val="2664A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570" y="1138822"/>
            <a:ext cx="1008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Пробний єдиний вступний іспит з іноземної мови в ЖДТУ</a:t>
            </a:r>
            <a:endParaRPr lang="uk-UA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70" y="2350355"/>
            <a:ext cx="95050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березня 2019 р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ФІКТ, 11.40, </a:t>
            </a:r>
            <a:r>
              <a:rPr lang="uk-UA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316</a:t>
            </a:r>
            <a:endParaRPr lang="uk-UA" sz="2400" b="1" dirty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ФЕМ, ФОФ, 13.30, </a:t>
            </a:r>
            <a:r>
              <a:rPr lang="uk-UA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</a:t>
            </a:r>
            <a:r>
              <a:rPr lang="uk-UA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401, </a:t>
            </a:r>
            <a:r>
              <a:rPr lang="uk-UA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</a:t>
            </a:r>
            <a:r>
              <a:rPr lang="uk-UA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423</a:t>
            </a:r>
            <a:r>
              <a:rPr lang="ru-RU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400" b="1" dirty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Обов'язкова реєстрація за посиланням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https://docs.google.com/forms/d/1FN8wrNrr_cVdN4Al6wAUov8TFnE3sXSruGQBetNwzNs/edit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0082213" cy="106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9227"/>
            <a:ext cx="10082213" cy="902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570" y="1138822"/>
            <a:ext cx="1008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Курси</a:t>
            </a:r>
            <a:r>
              <a:rPr lang="uk-U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 до ЗНО з англійської мови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996" y="2247796"/>
            <a:ext cx="950505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Короткострокові курси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занять, початок: кінець квітня, по схемі 8+2) </a:t>
            </a:r>
            <a:b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грн. 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курс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200" dirty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Довгострокові курси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ru-RU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занять, 3 м</a:t>
            </a:r>
            <a:r>
              <a:rPr lang="uk-UA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ісяці</a:t>
            </a:r>
            <a:r>
              <a:rPr lang="ru-RU" sz="2400" b="1" dirty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квітень</a:t>
            </a:r>
            <a:r>
              <a:rPr lang="ru-RU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травень</a:t>
            </a:r>
            <a:r>
              <a:rPr lang="ru-RU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червень</a:t>
            </a:r>
            <a:r>
              <a:rPr lang="ru-RU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 грн. 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курс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400" b="1" dirty="0" smtClean="0">
              <a:solidFill>
                <a:srgbClr val="2664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курси та додаткова інформація: </a:t>
            </a:r>
            <a:b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2664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аудиторія 112 (І поверх), Центр післядипломної освіти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7120</TotalTime>
  <Words>280</Words>
  <Application>Microsoft Office PowerPoint</Application>
  <PresentationFormat>Довільний</PresentationFormat>
  <Paragraphs>61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Денисюк Олена Григорівна</cp:lastModifiedBy>
  <cp:revision>309</cp:revision>
  <cp:lastPrinted>2018-09-29T09:30:04Z</cp:lastPrinted>
  <dcterms:modified xsi:type="dcterms:W3CDTF">2019-02-25T14:51:20Z</dcterms:modified>
</cp:coreProperties>
</file>